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6"/>
  </p:handoutMasterIdLst>
  <p:sldIdLst>
    <p:sldId id="289" r:id="rId5"/>
    <p:sldId id="304" r:id="rId6"/>
    <p:sldId id="290" r:id="rId7"/>
    <p:sldId id="302" r:id="rId8"/>
    <p:sldId id="305" r:id="rId9"/>
    <p:sldId id="301" r:id="rId10"/>
    <p:sldId id="293" r:id="rId11"/>
    <p:sldId id="306" r:id="rId12"/>
    <p:sldId id="294" r:id="rId13"/>
    <p:sldId id="299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3725" autoAdjust="0"/>
  </p:normalViewPr>
  <p:slideViewPr>
    <p:cSldViewPr snapToGrid="0" showGuides="1">
      <p:cViewPr varScale="1">
        <p:scale>
          <a:sx n="159" d="100"/>
          <a:sy n="159" d="100"/>
        </p:scale>
        <p:origin x="2514" y="13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10.4.2025.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5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1448" y="1041132"/>
            <a:ext cx="7630204" cy="1748841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Dijete – istraživač svoje okoline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Noemi Lukež, odgojnitelj-pripravnik</a:t>
            </a:r>
          </a:p>
          <a:p>
            <a:r>
              <a:rPr lang="hr-HR" dirty="0"/>
              <a:t>DV Višnjan</a:t>
            </a:r>
            <a:endParaRPr lang="en-US" dirty="0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Djeca su istraživači od rođenja do kraja života.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Poticaji su važni u djetetovom životu.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Važnu ulogu ima prostor i osobe koje ih okružuju.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Promjene u pogledu na odgoj </a:t>
            </a:r>
            <a:r>
              <a:rPr lang="hr-HR" sz="2400" dirty="0">
                <a:sym typeface="Wingdings" panose="05000000000000000000" pitchFamily="2" charset="2"/>
              </a:rPr>
              <a:t> trebamo poticati promjene u korist djeci i njihova razvoja.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1448" y="1041132"/>
            <a:ext cx="7630204" cy="174884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Hvala na pozornosti!</a:t>
            </a:r>
            <a:endParaRPr lang="en-US" dirty="0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E7E9-C1A1-4DA9-5DFE-4190B762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5DDEA-43BA-C471-C57D-86BE2C2CB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hr-HR" sz="2400" dirty="0"/>
              <a:t>Okolina i razvoj njezine važnosti kroz povijest</a:t>
            </a:r>
          </a:p>
          <a:p>
            <a:pPr marL="457200" indent="-457200" algn="ctr">
              <a:buAutoNum type="arabicPeriod"/>
            </a:pPr>
            <a:r>
              <a:rPr lang="hr-HR" sz="2400" dirty="0"/>
              <a:t>Dijete – istraživač svoje okoline</a:t>
            </a:r>
          </a:p>
          <a:p>
            <a:pPr marL="457200" indent="-457200" algn="ctr">
              <a:buAutoNum type="arabicPeriod"/>
            </a:pPr>
            <a:r>
              <a:rPr lang="hr-HR" sz="2400" dirty="0"/>
              <a:t>Aktivnosti koje potiču istraživanje</a:t>
            </a:r>
          </a:p>
          <a:p>
            <a:pPr marL="457200" indent="-457200" algn="ctr">
              <a:buAutoNum type="arabicPeriod"/>
            </a:pPr>
            <a:r>
              <a:rPr lang="hr-HR" sz="2400" dirty="0"/>
              <a:t>Poticajno okruženje</a:t>
            </a:r>
          </a:p>
          <a:p>
            <a:pPr marL="457200" indent="-457200" algn="ctr">
              <a:buAutoNum type="arabicPeriod"/>
            </a:pPr>
            <a:r>
              <a:rPr lang="hr-HR" sz="2400" dirty="0"/>
              <a:t>Uloga odraslih u dječjem istraživanju</a:t>
            </a:r>
          </a:p>
          <a:p>
            <a:pPr marL="457200" indent="-457200" algn="ctr">
              <a:buAutoNum type="arabicPeriod"/>
            </a:pPr>
            <a:r>
              <a:rPr lang="hr-HR" sz="2400" dirty="0"/>
              <a:t>Zaključak </a:t>
            </a:r>
            <a:endParaRPr lang="hr-HR" sz="1100" dirty="0"/>
          </a:p>
          <a:p>
            <a:pPr marL="457200" indent="-457200" algn="ctr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269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6349"/>
            <a:ext cx="6400800" cy="685800"/>
          </a:xfrm>
        </p:spPr>
        <p:txBody>
          <a:bodyPr/>
          <a:lstStyle/>
          <a:p>
            <a:r>
              <a:rPr lang="hr-HR" dirty="0"/>
              <a:t>Okolina i razvoj njezine važnosti kroz povijesti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0"/>
            <a:ext cx="7434216" cy="46844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Okolina – društveno okruženje; čimbenici koji utječu na razvoj i ponašanje pojedinaca.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Učenje – </a:t>
            </a:r>
            <a:r>
              <a:rPr lang="hr-HR" sz="2600" dirty="0">
                <a:effectLst/>
                <a:ea typeface="Calibri" panose="020F0502020204030204" pitchFamily="34" charset="0"/>
              </a:rPr>
              <a:t>proces koji je svjesno usmjeren na pribavljanje, razumijevanje i usvajanje različitih činjenica, pojmova, donošenje zaključaka, stavova i generalizacija o predmetima, pojavama i načinima postupanja s njima </a:t>
            </a: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 20. st. dolazi do nastajanja različitih oblika odgoja kao što su Montessori pedagogija, Waldorf pedagogija i Reggio pedagogija.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0298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Dijete – istraživač okoline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922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Rađa se u nepoznatom okruženju i istraživač je od samog rođenja.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Neznanje </a:t>
            </a:r>
            <a:r>
              <a:rPr lang="hr-HR" sz="2400" dirty="0">
                <a:sym typeface="Wingdings" panose="05000000000000000000" pitchFamily="2" charset="2"/>
              </a:rPr>
              <a:t> poticaj za istraživanje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ym typeface="Wingdings" panose="05000000000000000000" pitchFamily="2" charset="2"/>
              </a:rPr>
              <a:t>Važna su osjetila, posebice vid jer djeca upijaju znanje promatranjem, istraživanjem i eksperimentiranjem.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ym typeface="Wingdings" panose="05000000000000000000" pitchFamily="2" charset="2"/>
              </a:rPr>
              <a:t>Okruženje treba biti multisenzoričko kako bi se razvijala sva osjetila i djetetove sposobnosti.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ym typeface="Wingdings" panose="05000000000000000000" pitchFamily="2" charset="2"/>
              </a:rPr>
              <a:t>Odrastanje veća želja za istraživanjem  zadovoljenje potreba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ym typeface="Wingdings" panose="05000000000000000000" pitchFamily="2" charset="2"/>
              </a:rPr>
              <a:t>Poželjno da se u okolini nalaze stvari koje su im nepoznate jer to budi znatiželju kod djece.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C3A81-D5AC-BF46-339C-585D620866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5948" y="2072522"/>
            <a:ext cx="6507914" cy="270324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Motivacija potiče djecu na istraživanje i dijeli se na: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Unutarnju (intrizična) – ona pruža osjećaj zadovoljstva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Vanjsku (ekstrizična) – pohvale i potpore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Najbolje u kombinaciji.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BFCAF-02B0-3431-7FD6-33A3A3A7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17" y="0"/>
            <a:ext cx="39797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BB4CC5-A4A7-7778-A9A4-FD8D1BE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7" y="2072522"/>
            <a:ext cx="223742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19" y="1328170"/>
            <a:ext cx="7772402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Aktivnosti koje potiču istraživanje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Mogućnost odabira kojom će se aktivnošću baviti.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Najlakše i najviše se izražavaju kroz igru, služi im za istraživanje, nadogradnju i izgradnju znanja.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Didaktički materijali, prirodni materijali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46BDC-ED6B-44EF-BE30-07930138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1" b="89918" l="6793" r="89946">
                        <a14:foregroundMark x1="65761" y1="24198" x2="65761" y2="24198"/>
                        <a14:foregroundMark x1="62092" y1="20898" x2="71739" y2="25023"/>
                        <a14:foregroundMark x1="71739" y1="25023" x2="66304" y2="23373"/>
                        <a14:foregroundMark x1="61413" y1="7699" x2="40897" y2="9624"/>
                        <a14:foregroundMark x1="40897" y1="9624" x2="67935" y2="7149"/>
                        <a14:foregroundMark x1="67935" y1="7149" x2="40489" y2="4950"/>
                        <a14:foregroundMark x1="40489" y1="4950" x2="47826" y2="10999"/>
                        <a14:foregroundMark x1="47826" y1="10999" x2="65217" y2="10082"/>
                        <a14:foregroundMark x1="65217" y1="10082" x2="49185" y2="3483"/>
                        <a14:foregroundMark x1="8696" y1="26306" x2="6793" y2="34097"/>
                        <a14:foregroundMark x1="6793" y1="34097" x2="9103" y2="34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7501" y="3815330"/>
            <a:ext cx="23132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66777"/>
            <a:ext cx="6400800" cy="685800"/>
          </a:xfrm>
        </p:spPr>
        <p:txBody>
          <a:bodyPr/>
          <a:lstStyle/>
          <a:p>
            <a:r>
              <a:rPr lang="hr-HR" dirty="0"/>
              <a:t>Poticajno okruženje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443942"/>
            <a:ext cx="7998871" cy="3082213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Bogato opremljen prostor koji omogućuje istraživanje.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U interakciji sa svojim okruženjem, dijete uči, razvija se i napreduje, pa zbog toga mnogi pedagozi okruženje nazivaju trećim odgajateljem.</a:t>
            </a:r>
          </a:p>
          <a:p>
            <a:pPr marL="285750" indent="-28575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Humanistički pristup – usmjeren na dijete i njegove potrebe.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6435" y="2184805"/>
            <a:ext cx="3421219" cy="33413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272" y="2560382"/>
            <a:ext cx="3278728" cy="2590196"/>
          </a:xfrm>
          <a:prstGeom prst="rect">
            <a:avLst/>
          </a:prstGeom>
        </p:spPr>
      </p:pic>
      <p:pic>
        <p:nvPicPr>
          <p:cNvPr id="4" name="Graphic 3" descr="Illustration of a globe character ">
            <a:extLst>
              <a:ext uri="{FF2B5EF4-FFF2-40B4-BE49-F238E27FC236}">
                <a16:creationId xmlns:a16="http://schemas.microsoft.com/office/drawing/2014/main" id="{967B9E22-8CE3-A4E8-2A4E-2A487D9C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01018">
            <a:off x="5159638" y="4663950"/>
            <a:ext cx="2634097" cy="2080937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D9C6171F-4F2D-6071-9D46-FAA39209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4346" y="-29814"/>
            <a:ext cx="2803314" cy="2214619"/>
          </a:xfrm>
          <a:prstGeom prst="rect">
            <a:avLst/>
          </a:prstGeom>
        </p:spPr>
      </p:pic>
      <p:pic>
        <p:nvPicPr>
          <p:cNvPr id="8" name="Graphic 7" descr="Illustration of a globe character ">
            <a:extLst>
              <a:ext uri="{FF2B5EF4-FFF2-40B4-BE49-F238E27FC236}">
                <a16:creationId xmlns:a16="http://schemas.microsoft.com/office/drawing/2014/main" id="{FE748E46-C215-1291-811E-051FA861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0963">
            <a:off x="977477" y="5136078"/>
            <a:ext cx="1732768" cy="1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6000">
              <a:schemeClr val="accent3">
                <a:lumMod val="60000"/>
                <a:lumOff val="40000"/>
              </a:schemeClr>
            </a:gs>
            <a:gs pos="41000">
              <a:schemeClr val="accent3">
                <a:lumMod val="40000"/>
                <a:lumOff val="60000"/>
              </a:schemeClr>
            </a:gs>
            <a:gs pos="76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5C8E6-2406-8E23-C5DB-96452231F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821635"/>
            <a:ext cx="4426226" cy="5370821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POTICAJNO OKRUŽENJE U VRTIĆU</a:t>
            </a:r>
          </a:p>
          <a:p>
            <a:endParaRPr lang="hr-HR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/>
                </a:solidFill>
              </a:rPr>
              <a:t>Prostor, materijali i alati kojima mogu baratati.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i="1" dirty="0">
                <a:solidFill>
                  <a:schemeClr val="tx1"/>
                </a:solidFill>
              </a:rPr>
              <a:t>Unutarnji prostor:</a:t>
            </a:r>
            <a:r>
              <a:rPr lang="hr-HR" sz="2400" dirty="0">
                <a:solidFill>
                  <a:schemeClr val="tx1"/>
                </a:solidFill>
              </a:rPr>
              <a:t> organiziran u prostorne cjeline koje omogućuju interakciju, ali i osamljivanje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i="1" dirty="0">
                <a:solidFill>
                  <a:schemeClr val="tx1"/>
                </a:solidFill>
              </a:rPr>
              <a:t>Vanjski prostor</a:t>
            </a:r>
            <a:r>
              <a:rPr lang="hr-HR" sz="2400" dirty="0">
                <a:solidFill>
                  <a:schemeClr val="tx1"/>
                </a:solidFill>
              </a:rPr>
              <a:t>: utječe na sva područja razvoja i pruža slobodu, potiče na razmišljanje i razvoj mašte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EE696-9100-AA58-CA9F-5303E2A0BF1C}"/>
              </a:ext>
            </a:extLst>
          </p:cNvPr>
          <p:cNvSpPr txBox="1"/>
          <p:nvPr/>
        </p:nvSpPr>
        <p:spPr>
          <a:xfrm>
            <a:off x="6838122" y="821635"/>
            <a:ext cx="4439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POTICAJNO OKRUŽENJE U NKRPOO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Za postizanje kvalitete bitno kvalitetno okruženje.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Razvoj osobnosti i sposobnosti, neovisnosti, rast samopouzdanja, kritičko razmišljanje.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8 temeljnih kompetencija za cjeloživotno učenje.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2"/>
                </a:solidFill>
              </a:rPr>
              <a:t>Bitni partnerski odnosi.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726F271-2E15-F2BB-51E0-03152CBB91BE}"/>
              </a:ext>
            </a:extLst>
          </p:cNvPr>
          <p:cNvSpPr/>
          <p:nvPr/>
        </p:nvSpPr>
        <p:spPr>
          <a:xfrm>
            <a:off x="10458450" y="5163756"/>
            <a:ext cx="2133600" cy="2057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A525D87-988A-FDCF-04C5-52BC400AB300}"/>
              </a:ext>
            </a:extLst>
          </p:cNvPr>
          <p:cNvSpPr/>
          <p:nvPr/>
        </p:nvSpPr>
        <p:spPr>
          <a:xfrm>
            <a:off x="9265755" y="5726907"/>
            <a:ext cx="1554645" cy="1494249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329D4EC-3CFE-8411-998C-BE4DB4A39817}"/>
              </a:ext>
            </a:extLst>
          </p:cNvPr>
          <p:cNvSpPr/>
          <p:nvPr/>
        </p:nvSpPr>
        <p:spPr>
          <a:xfrm>
            <a:off x="7383531" y="5445331"/>
            <a:ext cx="2133600" cy="20574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16ED3DA-1AD6-2FA2-BBED-C04BAC28CC2F}"/>
              </a:ext>
            </a:extLst>
          </p:cNvPr>
          <p:cNvSpPr/>
          <p:nvPr/>
        </p:nvSpPr>
        <p:spPr>
          <a:xfrm>
            <a:off x="-221854" y="-419082"/>
            <a:ext cx="1523999" cy="1525206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B3097DA-F63D-1790-5A65-51FEE4E84F7A}"/>
              </a:ext>
            </a:extLst>
          </p:cNvPr>
          <p:cNvSpPr/>
          <p:nvPr/>
        </p:nvSpPr>
        <p:spPr>
          <a:xfrm>
            <a:off x="1181098" y="-534606"/>
            <a:ext cx="1222516" cy="12001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17C59EC-19C4-CB17-CBEC-66D1430D98AD}"/>
              </a:ext>
            </a:extLst>
          </p:cNvPr>
          <p:cNvSpPr/>
          <p:nvPr/>
        </p:nvSpPr>
        <p:spPr>
          <a:xfrm>
            <a:off x="2289311" y="-419082"/>
            <a:ext cx="1222517" cy="1294157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733078-345D-2231-28FD-C7E85E5C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8250" y="5256037"/>
            <a:ext cx="2463800" cy="184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1B2B4-2198-3A7C-2BBF-905BC67B9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7" b="89948" l="9866" r="89967">
                        <a14:foregroundMark x1="44649" y1="9278" x2="54348" y2="11082"/>
                        <a14:foregroundMark x1="54348" y1="11082" x2="65886" y2="9794"/>
                        <a14:foregroundMark x1="65886" y1="9794" x2="46321" y2="4897"/>
                        <a14:foregroundMark x1="46321" y1="4897" x2="44983" y2="10825"/>
                        <a14:foregroundMark x1="70067" y1="14948" x2="71070" y2="18557"/>
                        <a14:foregroundMark x1="71070" y1="16495" x2="73746" y2="28866"/>
                        <a14:foregroundMark x1="71739" y1="17526" x2="70067" y2="14948"/>
                        <a14:foregroundMark x1="59030" y1="24227" x2="61371" y2="27835"/>
                        <a14:foregroundMark x1="62375" y1="20619" x2="59365" y2="37113"/>
                        <a14:foregroundMark x1="59365" y1="37113" x2="58361" y2="22938"/>
                        <a14:foregroundMark x1="58361" y1="22938" x2="62040" y2="27320"/>
                        <a14:foregroundMark x1="62709" y1="20619" x2="63378" y2="22680"/>
                        <a14:foregroundMark x1="72074" y1="18557" x2="72408" y2="19072"/>
                        <a14:foregroundMark x1="71739" y1="14433" x2="71739" y2="21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81547">
            <a:off x="-327409" y="-67416"/>
            <a:ext cx="1671666" cy="10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562339"/>
            <a:ext cx="6857999" cy="653547"/>
          </a:xfrm>
        </p:spPr>
        <p:txBody>
          <a:bodyPr>
            <a:normAutofit fontScale="90000"/>
          </a:bodyPr>
          <a:lstStyle/>
          <a:p>
            <a:r>
              <a:rPr lang="hr-HR" dirty="0"/>
              <a:t>Uloga odraslih u dječjem istraživanju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3231" y="2382439"/>
            <a:ext cx="6858000" cy="42336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Sadržaj osmišljen na temelju poznavanja djece, njihovih interesa i stupnja razvoja.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Odgajatelj potiče i ohrabruje djecu na istraživanje, prikuplja pedagošku dokumentaciju i posvećuje se svakom dijetetu.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Partnerski odnos s roditeljima - znači da imaju ravnopravne uloge, prihvaćaju se i uvažavaju međusobno, a sve s ciljem kvalitetnijeg odrastanja djeteta.</a:t>
            </a:r>
          </a:p>
        </p:txBody>
      </p:sp>
      <p:pic>
        <p:nvPicPr>
          <p:cNvPr id="2" name="Graphic 1" descr="Illustration of a ruler character ">
            <a:extLst>
              <a:ext uri="{FF2B5EF4-FFF2-40B4-BE49-F238E27FC236}">
                <a16:creationId xmlns:a16="http://schemas.microsoft.com/office/drawing/2014/main" id="{6D19F7A5-3D98-334A-C604-F19C7D86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88544" flipH="1">
            <a:off x="10095494" y="354027"/>
            <a:ext cx="2037977" cy="646184"/>
          </a:xfrm>
          <a:prstGeom prst="rect">
            <a:avLst/>
          </a:prstGeom>
        </p:spPr>
      </p:pic>
      <p:pic>
        <p:nvPicPr>
          <p:cNvPr id="4" name="Graphic 3" descr="Illustration of a ruler character ">
            <a:extLst>
              <a:ext uri="{FF2B5EF4-FFF2-40B4-BE49-F238E27FC236}">
                <a16:creationId xmlns:a16="http://schemas.microsoft.com/office/drawing/2014/main" id="{A250726B-F462-F7EF-5935-0E0783599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5162" flipH="1">
            <a:off x="827172" y="5939816"/>
            <a:ext cx="1520573" cy="482130"/>
          </a:xfrm>
          <a:prstGeom prst="rect">
            <a:avLst/>
          </a:prstGeom>
        </p:spPr>
      </p:pic>
      <p:pic>
        <p:nvPicPr>
          <p:cNvPr id="6" name="Graphic 5" descr="Illustration of a ruler character ">
            <a:extLst>
              <a:ext uri="{FF2B5EF4-FFF2-40B4-BE49-F238E27FC236}">
                <a16:creationId xmlns:a16="http://schemas.microsoft.com/office/drawing/2014/main" id="{D3053147-01EB-A9E4-F171-5BB820D87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33477" flipH="1">
            <a:off x="9593910" y="5698751"/>
            <a:ext cx="3041146" cy="964260"/>
          </a:xfrm>
          <a:prstGeom prst="rect">
            <a:avLst/>
          </a:prstGeom>
        </p:spPr>
      </p:pic>
      <p:pic>
        <p:nvPicPr>
          <p:cNvPr id="8" name="Graphic 7" descr="Illustration of a ruler character ">
            <a:extLst>
              <a:ext uri="{FF2B5EF4-FFF2-40B4-BE49-F238E27FC236}">
                <a16:creationId xmlns:a16="http://schemas.microsoft.com/office/drawing/2014/main" id="{A63E998E-A8A8-C7C8-EDE3-3C07770E1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26986" flipH="1">
            <a:off x="-57609" y="642368"/>
            <a:ext cx="2425950" cy="7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838</TotalTime>
  <Words>487</Words>
  <Application>Microsoft Office PowerPoint</Application>
  <PresentationFormat>Široki zaslon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Kristen ITC</vt:lpstr>
      <vt:lpstr>Quire Sans</vt:lpstr>
      <vt:lpstr>Wingdings</vt:lpstr>
      <vt:lpstr>Office Theme</vt:lpstr>
      <vt:lpstr>PowerPoint prezentacija</vt:lpstr>
      <vt:lpstr>Sadržaj</vt:lpstr>
      <vt:lpstr>Okolina i razvoj njezine važnosti kroz povijesti</vt:lpstr>
      <vt:lpstr>Dijete – istraživač okoline</vt:lpstr>
      <vt:lpstr>PowerPoint prezentacija</vt:lpstr>
      <vt:lpstr>Aktivnosti koje potiču istraživanje</vt:lpstr>
      <vt:lpstr>Poticajno okruženje</vt:lpstr>
      <vt:lpstr>PowerPoint prezentacija</vt:lpstr>
      <vt:lpstr>Uloga odraslih u dječjem istraživanju</vt:lpstr>
      <vt:lpstr>Zaključak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Noemi Lukez</dc:creator>
  <cp:lastModifiedBy>Ravnateljica</cp:lastModifiedBy>
  <cp:revision>8</cp:revision>
  <dcterms:created xsi:type="dcterms:W3CDTF">2023-03-23T14:37:24Z</dcterms:created>
  <dcterms:modified xsi:type="dcterms:W3CDTF">2025-04-10T06:07:36Z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