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drawings/drawing1.xml" ContentType="application/vnd.openxmlformats-officedocument.drawingml.chartshap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19"/>
  </p:handoutMasterIdLst>
  <p:sldIdLst>
    <p:sldId id="268" r:id="rId3"/>
    <p:sldId id="261" r:id="rId5"/>
    <p:sldId id="270" r:id="rId6"/>
    <p:sldId id="259" r:id="rId7"/>
    <p:sldId id="267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9" r:id="rId16"/>
    <p:sldId id="278" r:id="rId17"/>
    <p:sldId id="280" r:id="rId18"/>
  </p:sldIdLst>
  <p:sldSz cx="12192000" cy="68580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an Širola" initials="DŠ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4545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580"/>
  </p:normalViewPr>
  <p:slideViewPr>
    <p:cSldViewPr snapToGrid="0" snapToObjects="1">
      <p:cViewPr>
        <p:scale>
          <a:sx n="72" d="100"/>
          <a:sy n="72" d="100"/>
        </p:scale>
        <p:origin x="7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00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customXml" Target="../customXml/item3.xml"/><Relationship Id="rId25" Type="http://schemas.openxmlformats.org/officeDocument/2006/relationships/customXml" Target="../customXml/item2.xml"/><Relationship Id="rId24" Type="http://schemas.openxmlformats.org/officeDocument/2006/relationships/customXml" Target="../customXml/item1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4" Type="http://schemas.microsoft.com/office/2011/relationships/chartColorStyle" Target="colors1.xml"/><Relationship Id="rId3" Type="http://schemas.microsoft.com/office/2011/relationships/chartStyle" Target="style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87359905517883"/>
          <c:y val="0.037632315626266"/>
          <c:w val="0.941264009448212"/>
          <c:h val="0.909261103851203"/>
        </c:manualLayout>
      </c:layout>
      <c:doughnutChart>
        <c:varyColors val="1"/>
        <c:ser>
          <c:idx val="2"/>
          <c:order val="0"/>
          <c:tx>
            <c:strRef>
              <c:f>Sheet1!$D$1</c:f>
              <c:strCache>
                <c:ptCount val="1"/>
                <c:pt idx="0">
                  <c:v>Skup 3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Petak</c:v>
                </c:pt>
                <c:pt idx="1">
                  <c:v>Subota</c:v>
                </c:pt>
                <c:pt idx="2">
                  <c:v>Nedjelja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8da1b679-da08-4bbe-b054-08e07e2593af}"/>
      </c:ext>
    </c:extLst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11-17T16:21:12.123" idx="1">
    <p:pos x="10" y="10"/>
    <p:text/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0.71654</cdr:x>
      <cdr:y>0.04401</cdr:y>
    </cdr:from>
    <cdr:to>
      <cdr:x>0.98409</cdr:x>
      <cdr:y>0.35212</cdr:y>
    </cdr:to>
    <cdr:sp>
      <cdr:nvSpPr>
        <cdr:cNvPr id="2" name="Rectangles 1"/>
        <cdr:cNvSpPr/>
      </cdr:nvSpPr>
      <cdr:spPr xmlns:a="http://schemas.openxmlformats.org/drawingml/2006/main">
        <a:xfrm xmlns:a="http://schemas.openxmlformats.org/drawingml/2006/main">
          <a:off x="6175512" y="225288"/>
          <a:ext cx="2305879" cy="1577008"/>
        </a:xfrm>
        <a:prstGeom xmlns:a="http://schemas.openxmlformats.org/drawingml/2006/main" prst="rect">
          <a:avLst/>
        </a:prstGeom>
      </cdr:spPr>
      <cdr:txBody xmlns:a="http://schemas.openxmlformats.org/drawingml/2006/main">
        <a:bodyPr vertOverflow="clip" vert="horz" wrap="square" lIns="45720" tIns="45720" rIns="45720" bIns="45720" rtlCol="0" anchor="t" anchorCtr="0">
          <a:normAutofit/>
        </a:bodyPr>
        <a:lstStyle/>
        <a:p>
          <a:endParaRPr lang="en-US" sz="1100" dirty="0"/>
        </a:p>
      </cdr:txBody>
    </cdr:sp>
  </cdr:relSizeAnchor>
  <cdr:relSizeAnchor xmlns:cdr="http://schemas.openxmlformats.org/drawingml/2006/chartDrawing">
    <cdr:from>
      <cdr:x>0</cdr:x>
      <cdr:y>0.4997</cdr:y>
    </cdr:from>
    <cdr:to>
      <cdr:x>0.1061</cdr:x>
      <cdr:y>0.67834</cdr:y>
    </cdr:to>
    <cdr:sp>
      <cdr:nvSpPr>
        <cdr:cNvPr id="3" name="Rectangles 2"/>
        <cdr:cNvSpPr/>
      </cdr:nvSpPr>
      <cdr:spPr xmlns:a="http://schemas.openxmlformats.org/drawingml/2006/main">
        <a:xfrm xmlns:a="http://schemas.openxmlformats.org/drawingml/2006/main">
          <a:off x="0" y="2557669"/>
          <a:ext cx="914400" cy="914400"/>
        </a:xfrm>
        <a:prstGeom xmlns:a="http://schemas.openxmlformats.org/drawingml/2006/main" prst="rect">
          <a:avLst/>
        </a:prstGeom>
      </cdr:spPr>
      <cdr:txBody xmlns:a="http://schemas.openxmlformats.org/drawingml/2006/main">
        <a:bodyPr vertOverflow="clip" vert="horz" wrap="none" lIns="45720" tIns="45720" rIns="45720" bIns="45720" rtlCol="0" anchor="t" anchorCtr="0">
          <a:normAutofit/>
        </a:bodyPr>
        <a:lstStyle/>
        <a:p>
          <a:endParaRPr lang="en-US" sz="1100" dirty="0"/>
        </a:p>
      </cdr:txBody>
    </cdr:sp>
  </cdr:relSizeAnchor>
  <cdr:relSizeAnchor xmlns:cdr="http://schemas.openxmlformats.org/drawingml/2006/chartDrawing">
    <cdr:from>
      <cdr:x>0.2712</cdr:x>
      <cdr:y>0.33551</cdr:y>
    </cdr:from>
    <cdr:to>
      <cdr:x>0.72065</cdr:x>
      <cdr:y>0.68046</cdr:y>
    </cdr:to>
    <cdr:sp>
      <cdr:nvSpPr>
        <cdr:cNvPr id="4" name="Rectangles 3"/>
        <cdr:cNvSpPr/>
      </cdr:nvSpPr>
      <cdr:spPr xmlns:a="http://schemas.openxmlformats.org/drawingml/2006/main">
        <a:xfrm xmlns:a="http://schemas.openxmlformats.org/drawingml/2006/main">
          <a:off x="1266403" y="1556478"/>
          <a:ext cx="2098727" cy="1600226"/>
        </a:xfrm>
        <a:prstGeom xmlns:a="http://schemas.openxmlformats.org/drawingml/2006/main" prst="rect">
          <a:avLst/>
        </a:prstGeom>
      </cdr:spPr>
      <cdr:txBody xmlns:a="http://schemas.openxmlformats.org/drawingml/2006/main">
        <a:bodyPr vertOverflow="clip" vert="horz" wrap="square" lIns="45720" tIns="45720" rIns="45720" bIns="45720" rtlCol="0" anchor="t" anchorCtr="0">
          <a:normAutofit/>
        </a:bodyPr>
        <a:lstStyle/>
        <a:p>
          <a:pPr algn="ctr"/>
          <a:r>
            <a:rPr lang="hr-HR" sz="2800" b="1" dirty="0">
              <a:solidFill>
                <a:schemeClr val="accent1">
                  <a:lumMod val="60000"/>
                  <a:lumOff val="40000"/>
                </a:schemeClr>
              </a:solidFill>
            </a:rPr>
            <a:t>ZRELOST DJETETA ZA ŠKOLU</a:t>
          </a:r>
          <a:endParaRPr lang="en-US" sz="2800" b="1" dirty="0">
            <a:solidFill>
              <a:schemeClr val="accent1">
                <a:lumMod val="60000"/>
                <a:lumOff val="40000"/>
              </a:schemeClr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EFA8C-9CD2-4036-B1DD-D1621FF79CBE}" type="datetimeFigureOut">
              <a:rPr lang="hr-HR" smtClean="0"/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3A762-365D-445E-BCC2-FEC9B9013FA4}" type="slidenum">
              <a:rPr lang="hr-HR" smtClean="0"/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74CB2-F2CF-4504-A913-D6F945CC9D3E}" type="datetimeFigureOut">
              <a:rPr lang="hr-HR" smtClean="0"/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noProof="0" dirty="0"/>
              <a:t>Uređivanje stilova teksta matrice</a:t>
            </a:r>
            <a:endParaRPr lang="hr-HR" dirty="0"/>
          </a:p>
          <a:p>
            <a:pPr lvl="1"/>
            <a:r>
              <a:rPr lang="hr-HR" dirty="0"/>
              <a:t>Druga razina</a:t>
            </a:r>
            <a:endParaRPr lang="hr-HR" dirty="0"/>
          </a:p>
          <a:p>
            <a:pPr lvl="2"/>
            <a:r>
              <a:rPr lang="hr-HR" dirty="0"/>
              <a:t>Treća razina</a:t>
            </a:r>
            <a:endParaRPr lang="hr-HR" dirty="0"/>
          </a:p>
          <a:p>
            <a:pPr lvl="3"/>
            <a:r>
              <a:rPr lang="hr-HR" dirty="0"/>
              <a:t>Četvrta razina</a:t>
            </a:r>
            <a:endParaRPr lang="hr-HR" dirty="0"/>
          </a:p>
          <a:p>
            <a:pPr lvl="4"/>
            <a:r>
              <a:rPr lang="hr-HR" dirty="0"/>
              <a:t>Peta razina</a:t>
            </a:r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9B695-537E-4F91-92FB-B9A7AE1328EF}" type="slidenum">
              <a:rPr lang="hr-HR" smtClean="0"/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9B695-537E-4F91-92FB-B9A7AE1328EF}" type="slidenum">
              <a:rPr lang="hr-HR" smtClean="0"/>
            </a:fld>
            <a:endParaRPr lang="hr-H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9B695-537E-4F91-92FB-B9A7AE1328EF}" type="slidenum">
              <a:rPr lang="hr-HR" smtClean="0"/>
            </a:fld>
            <a:endParaRPr lang="hr-H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9B695-537E-4F91-92FB-B9A7AE1328EF}" type="slidenum">
              <a:rPr lang="hr-HR" smtClean="0"/>
            </a:fld>
            <a:endParaRPr lang="hr-H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9B695-537E-4F91-92FB-B9A7AE1328EF}" type="slidenum">
              <a:rPr lang="hr-HR" smtClean="0"/>
            </a:fld>
            <a:endParaRPr lang="hr-H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2589213" y="2514600"/>
            <a:ext cx="8915399" cy="2262781"/>
          </a:xfrm>
        </p:spPr>
        <p:txBody>
          <a:bodyPr rtlCol="0" anchor="b">
            <a:normAutofit/>
          </a:bodyPr>
          <a:lstStyle>
            <a:lvl1pPr>
              <a:defRPr sz="54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hr-HR" noProof="0"/>
              <a:t>Kliknite da biste uredili stil podnaslova matrice</a:t>
            </a:r>
            <a:endParaRPr lang="hr-HR" noProof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D803D9-AEBC-4F7E-BD9D-E4E80BAEEE59}" type="datetime1">
              <a:rPr lang="hr-HR" noProof="0" smtClean="0"/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7" name="Prostoručni oblik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589212" y="609600"/>
            <a:ext cx="8915399" cy="311704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4A0717-FBA2-4C4D-B474-E60ABA90EC23}" type="datetime1">
              <a:rPr lang="hr-HR" noProof="0" smtClean="0"/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Prostoručni oblik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13" name="Rezervirano mjesto za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CEB481-A414-4FC3-9DD7-92584C870DA1}" type="datetime1">
              <a:rPr lang="hr-HR" noProof="0" smtClean="0"/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11" name="Prostoručni oblik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  <p:sp>
        <p:nvSpPr>
          <p:cNvPr id="14" name="Tekstni okvir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hr-HR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"</a:t>
            </a:r>
            <a:endParaRPr lang="hr-HR" sz="8000" noProof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kstni okvir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hr-HR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"</a:t>
            </a:r>
            <a:endParaRPr lang="hr-HR" sz="8000" noProof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naz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589213" y="2438400"/>
            <a:ext cx="8915400" cy="2724845"/>
          </a:xfrm>
        </p:spPr>
        <p:txBody>
          <a:bodyPr rtlCol="0" anchor="b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35C8A6-8C53-4EEA-B8FD-2CF3471A9F14}" type="datetime1">
              <a:rPr lang="hr-HR" noProof="0" smtClean="0"/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Prostoručni oblik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ponu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slov 1"/>
          <p:cNvSpPr>
            <a:spLocks noGrp="1"/>
          </p:cNvSpPr>
          <p:nvPr>
            <p:ph type="title" hasCustomPrompt="1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21" name="Rezervirano mjesto za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7F517EB-C6B0-4264-BDE0-99EC6EE3A12E}" type="datetime1">
              <a:rPr lang="hr-HR" noProof="0" smtClean="0"/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11" name="Prostoručni oblik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  <p:sp>
        <p:nvSpPr>
          <p:cNvPr id="17" name="Tekstni okvir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hr-HR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"</a:t>
            </a:r>
            <a:endParaRPr lang="hr-HR" sz="8000" noProof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kstni okvir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hr-HR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"</a:t>
            </a:r>
            <a:endParaRPr lang="hr-HR" sz="8000" noProof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589212" y="627407"/>
            <a:ext cx="8915399" cy="2880020"/>
          </a:xfrm>
        </p:spPr>
        <p:txBody>
          <a:bodyPr rtlCol="0" anchor="ctr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21" name="Rezervirano mjesto za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918132-904A-412B-B4B9-917A3826291A}" type="datetime1">
              <a:rPr lang="hr-HR" noProof="0" smtClean="0"/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Prostoručni oblik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hr-HR" noProof="0"/>
              <a:t>Uređivanje stilova teksta matrice</a:t>
            </a:r>
            <a:endParaRPr lang="hr-HR" noProof="0"/>
          </a:p>
          <a:p>
            <a:pPr lvl="1" rtl="0"/>
            <a:r>
              <a:rPr lang="hr-HR" noProof="0"/>
              <a:t>Druga razina</a:t>
            </a:r>
            <a:endParaRPr lang="hr-HR" noProof="0"/>
          </a:p>
          <a:p>
            <a:pPr lvl="2" rtl="0"/>
            <a:r>
              <a:rPr lang="hr-HR" noProof="0"/>
              <a:t>Treća razina</a:t>
            </a:r>
            <a:endParaRPr lang="hr-HR" noProof="0"/>
          </a:p>
          <a:p>
            <a:pPr lvl="3" rtl="0"/>
            <a:r>
              <a:rPr lang="hr-HR" noProof="0"/>
              <a:t>Četvrta razina</a:t>
            </a:r>
            <a:endParaRPr lang="hr-HR" noProof="0"/>
          </a:p>
          <a:p>
            <a:pPr lvl="4" rtl="0"/>
            <a:r>
              <a:rPr lang="hr-HR" noProof="0"/>
              <a:t>Peta razina</a:t>
            </a:r>
            <a:endParaRPr lang="hr-HR" noProof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7D29B7-B7D2-422F-8485-65070D9B7372}" type="datetime1">
              <a:rPr lang="hr-HR" noProof="0" smtClean="0"/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8" name="Prostoručni oblik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 hasCustomPrompt="1"/>
          </p:nvPr>
        </p:nvSpPr>
        <p:spPr>
          <a:xfrm>
            <a:off x="9294812" y="627405"/>
            <a:ext cx="2207601" cy="5283817"/>
          </a:xfrm>
        </p:spPr>
        <p:txBody>
          <a:bodyPr vert="eaVert" rtlCol="0" anchor="ctr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 rtlCol="0"/>
          <a:lstStyle/>
          <a:p>
            <a:pPr lvl="0" rtl="0"/>
            <a:r>
              <a:rPr lang="hr-HR" noProof="0"/>
              <a:t>Uređivanje stilova teksta matrice</a:t>
            </a:r>
            <a:endParaRPr lang="hr-HR" noProof="0"/>
          </a:p>
          <a:p>
            <a:pPr lvl="1" rtl="0"/>
            <a:r>
              <a:rPr lang="hr-HR" noProof="0"/>
              <a:t>Druga razina</a:t>
            </a:r>
            <a:endParaRPr lang="hr-HR" noProof="0"/>
          </a:p>
          <a:p>
            <a:pPr lvl="2" rtl="0"/>
            <a:r>
              <a:rPr lang="hr-HR" noProof="0"/>
              <a:t>Treća razina</a:t>
            </a:r>
            <a:endParaRPr lang="hr-HR" noProof="0"/>
          </a:p>
          <a:p>
            <a:pPr lvl="3" rtl="0"/>
            <a:r>
              <a:rPr lang="hr-HR" noProof="0"/>
              <a:t>Četvrta razina</a:t>
            </a:r>
            <a:endParaRPr lang="hr-HR" noProof="0"/>
          </a:p>
          <a:p>
            <a:pPr lvl="4" rtl="0"/>
            <a:r>
              <a:rPr lang="hr-HR" noProof="0"/>
              <a:t>Peta razina</a:t>
            </a:r>
            <a:endParaRPr lang="hr-HR" noProof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37BA8C-BD7D-479E-83EB-84E300636BB5}" type="datetime1">
              <a:rPr lang="hr-HR" noProof="0" smtClean="0"/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8" name="Prostoručni oblik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592925" y="624110"/>
            <a:ext cx="8911687" cy="1280890"/>
          </a:xfrm>
        </p:spPr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 rtlCol="0"/>
          <a:lstStyle/>
          <a:p>
            <a:pPr lvl="0" rtl="0"/>
            <a:r>
              <a:rPr lang="hr-HR" noProof="0"/>
              <a:t>Uređivanje stilova teksta matrice</a:t>
            </a:r>
            <a:endParaRPr lang="hr-HR" noProof="0"/>
          </a:p>
          <a:p>
            <a:pPr lvl="1" rtl="0"/>
            <a:r>
              <a:rPr lang="hr-HR" noProof="0"/>
              <a:t>Druga razina</a:t>
            </a:r>
            <a:endParaRPr lang="hr-HR" noProof="0"/>
          </a:p>
          <a:p>
            <a:pPr lvl="2" rtl="0"/>
            <a:r>
              <a:rPr lang="hr-HR" noProof="0"/>
              <a:t>Treća razina</a:t>
            </a:r>
            <a:endParaRPr lang="hr-HR" noProof="0"/>
          </a:p>
          <a:p>
            <a:pPr lvl="3" rtl="0"/>
            <a:r>
              <a:rPr lang="hr-HR" noProof="0"/>
              <a:t>Četvrta razina</a:t>
            </a:r>
            <a:endParaRPr lang="hr-HR" noProof="0"/>
          </a:p>
          <a:p>
            <a:pPr lvl="4" rtl="0"/>
            <a:r>
              <a:rPr lang="hr-HR" noProof="0"/>
              <a:t>Peta razina</a:t>
            </a:r>
            <a:endParaRPr lang="hr-HR" noProof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80E5C5-2398-421C-BA8E-DC0C1D8F041D}" type="datetime1">
              <a:rPr lang="hr-HR" noProof="0" smtClean="0"/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8" name="Prostoručni oblik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589212" y="2058750"/>
            <a:ext cx="8915399" cy="146880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8907E4D-A74C-4107-928D-8AFB24F5D962}" type="datetime1">
              <a:rPr lang="hr-HR" noProof="0" smtClean="0"/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Prostoručni oblik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hr-HR" noProof="0"/>
              <a:t>Uređivanje stilova teksta matrice</a:t>
            </a:r>
            <a:endParaRPr lang="hr-HR" noProof="0"/>
          </a:p>
          <a:p>
            <a:pPr lvl="1" rtl="0"/>
            <a:r>
              <a:rPr lang="hr-HR" noProof="0"/>
              <a:t>Druga razina</a:t>
            </a:r>
            <a:endParaRPr lang="hr-HR" noProof="0"/>
          </a:p>
          <a:p>
            <a:pPr lvl="2" rtl="0"/>
            <a:r>
              <a:rPr lang="hr-HR" noProof="0"/>
              <a:t>Treća razina</a:t>
            </a:r>
            <a:endParaRPr lang="hr-HR" noProof="0"/>
          </a:p>
          <a:p>
            <a:pPr lvl="3" rtl="0"/>
            <a:r>
              <a:rPr lang="hr-HR" noProof="0"/>
              <a:t>Četvrta razina</a:t>
            </a:r>
            <a:endParaRPr lang="hr-HR" noProof="0"/>
          </a:p>
          <a:p>
            <a:pPr lvl="4" rtl="0"/>
            <a:r>
              <a:rPr lang="hr-HR" noProof="0"/>
              <a:t>Peta razina</a:t>
            </a:r>
            <a:endParaRPr lang="hr-HR" noProof="0"/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hr-HR" noProof="0"/>
              <a:t>Uređivanje stilova teksta matrice</a:t>
            </a:r>
            <a:endParaRPr lang="hr-HR" noProof="0"/>
          </a:p>
          <a:p>
            <a:pPr lvl="1" rtl="0"/>
            <a:r>
              <a:rPr lang="hr-HR" noProof="0"/>
              <a:t>Druga razina</a:t>
            </a:r>
            <a:endParaRPr lang="hr-HR" noProof="0"/>
          </a:p>
          <a:p>
            <a:pPr lvl="2" rtl="0"/>
            <a:r>
              <a:rPr lang="hr-HR" noProof="0"/>
              <a:t>Treća razina</a:t>
            </a:r>
            <a:endParaRPr lang="hr-HR" noProof="0"/>
          </a:p>
          <a:p>
            <a:pPr lvl="3" rtl="0"/>
            <a:r>
              <a:rPr lang="hr-HR" noProof="0"/>
              <a:t>Četvrta razina</a:t>
            </a:r>
            <a:endParaRPr lang="hr-HR" noProof="0"/>
          </a:p>
          <a:p>
            <a:pPr lvl="4" rtl="0"/>
            <a:r>
              <a:rPr lang="hr-HR" noProof="0"/>
              <a:t>Peta razina</a:t>
            </a:r>
            <a:endParaRPr lang="hr-HR" noProof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356F6F-5D25-431B-A2FE-74140DA595F2}" type="datetime1">
              <a:rPr lang="hr-HR" noProof="0" smtClean="0"/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10" name="Prostoručni oblik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Rezervirano mjesto za broj slajda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slov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 rtlCol="0">
            <a:normAutofit/>
          </a:bodyPr>
          <a:lstStyle/>
          <a:p>
            <a:pPr lvl="0" rtl="0"/>
            <a:r>
              <a:rPr lang="hr-HR" noProof="0"/>
              <a:t>Uređivanje stilova teksta matrice</a:t>
            </a:r>
            <a:endParaRPr lang="hr-HR" noProof="0"/>
          </a:p>
          <a:p>
            <a:pPr lvl="1" rtl="0"/>
            <a:r>
              <a:rPr lang="hr-HR" noProof="0"/>
              <a:t>Druga razina</a:t>
            </a:r>
            <a:endParaRPr lang="hr-HR" noProof="0"/>
          </a:p>
          <a:p>
            <a:pPr lvl="2" rtl="0"/>
            <a:r>
              <a:rPr lang="hr-HR" noProof="0"/>
              <a:t>Treća razina</a:t>
            </a:r>
            <a:endParaRPr lang="hr-HR" noProof="0"/>
          </a:p>
          <a:p>
            <a:pPr lvl="3" rtl="0"/>
            <a:r>
              <a:rPr lang="hr-HR" noProof="0"/>
              <a:t>Četvrta razina</a:t>
            </a:r>
            <a:endParaRPr lang="hr-HR" noProof="0"/>
          </a:p>
          <a:p>
            <a:pPr lvl="4" rtl="0"/>
            <a:r>
              <a:rPr lang="hr-HR" noProof="0"/>
              <a:t>Peta razina</a:t>
            </a:r>
            <a:endParaRPr lang="hr-HR" noProof="0"/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 rtlCol="0">
            <a:normAutofit/>
          </a:bodyPr>
          <a:lstStyle/>
          <a:p>
            <a:pPr lvl="0" rtl="0"/>
            <a:r>
              <a:rPr lang="hr-HR" noProof="0"/>
              <a:t>Uređivanje stilova teksta matrice</a:t>
            </a:r>
            <a:endParaRPr lang="hr-HR" noProof="0"/>
          </a:p>
          <a:p>
            <a:pPr lvl="1" rtl="0"/>
            <a:r>
              <a:rPr lang="hr-HR" noProof="0"/>
              <a:t>Druga razina</a:t>
            </a:r>
            <a:endParaRPr lang="hr-HR" noProof="0"/>
          </a:p>
          <a:p>
            <a:pPr lvl="2" rtl="0"/>
            <a:r>
              <a:rPr lang="hr-HR" noProof="0"/>
              <a:t>Treća razina</a:t>
            </a:r>
            <a:endParaRPr lang="hr-HR" noProof="0"/>
          </a:p>
          <a:p>
            <a:pPr lvl="3" rtl="0"/>
            <a:r>
              <a:rPr lang="hr-HR" noProof="0"/>
              <a:t>Četvrta razina</a:t>
            </a:r>
            <a:endParaRPr lang="hr-HR" noProof="0"/>
          </a:p>
          <a:p>
            <a:pPr lvl="4" rtl="0"/>
            <a:r>
              <a:rPr lang="hr-HR" noProof="0"/>
              <a:t>Peta razina</a:t>
            </a:r>
            <a:endParaRPr lang="hr-HR" noProof="0"/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E2C004-B4B8-4C3B-BB27-273D16B319DE}" type="datetime1">
              <a:rPr lang="hr-HR" noProof="0" smtClean="0"/>
            </a:fld>
            <a:endParaRPr lang="hr-HR" noProof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12" name="Prostoručni oblik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Rezervirano mjesto za broj slajda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844FB8-2C4E-4F42-958E-FF25F2B48454}" type="datetime1">
              <a:rPr lang="hr-HR" noProof="0" smtClean="0"/>
            </a:fld>
            <a:endParaRPr lang="hr-HR" noProof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7" name="Prostoručni oblik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0A6D3C-6C60-4248-BF76-43132F7FE2A9}" type="datetime1">
              <a:rPr lang="hr-HR" noProof="0" smtClean="0"/>
            </a:fld>
            <a:endParaRPr lang="hr-HR" noProof="0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6" name="Prostoručni oblik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589212" y="446088"/>
            <a:ext cx="3505199" cy="976312"/>
          </a:xfrm>
        </p:spPr>
        <p:txBody>
          <a:bodyPr rtlCol="0" anchor="b"/>
          <a:lstStyle>
            <a:lvl1pPr algn="l">
              <a:defRPr sz="2000" b="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rtlCol="0" anchor="ctr">
            <a:normAutofit/>
          </a:bodyPr>
          <a:lstStyle/>
          <a:p>
            <a:pPr lvl="0" rtl="0"/>
            <a:r>
              <a:rPr lang="hr-HR" noProof="0"/>
              <a:t>Uređivanje stilova teksta matrice</a:t>
            </a:r>
            <a:endParaRPr lang="hr-HR" noProof="0"/>
          </a:p>
          <a:p>
            <a:pPr lvl="1" rtl="0"/>
            <a:r>
              <a:rPr lang="hr-HR" noProof="0"/>
              <a:t>Druga razina</a:t>
            </a:r>
            <a:endParaRPr lang="hr-HR" noProof="0"/>
          </a:p>
          <a:p>
            <a:pPr lvl="2" rtl="0"/>
            <a:r>
              <a:rPr lang="hr-HR" noProof="0"/>
              <a:t>Treća razina</a:t>
            </a:r>
            <a:endParaRPr lang="hr-HR" noProof="0"/>
          </a:p>
          <a:p>
            <a:pPr lvl="3" rtl="0"/>
            <a:r>
              <a:rPr lang="hr-HR" noProof="0"/>
              <a:t>Četvrta razina</a:t>
            </a:r>
            <a:endParaRPr lang="hr-HR" noProof="0"/>
          </a:p>
          <a:p>
            <a:pPr lvl="4" rtl="0"/>
            <a:r>
              <a:rPr lang="hr-HR" noProof="0"/>
              <a:t>Peta razina</a:t>
            </a:r>
            <a:endParaRPr lang="hr-HR" noProof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59EBC6-7FEE-41B8-8674-CFB7F2E618E4}" type="datetime1">
              <a:rPr lang="hr-HR" noProof="0" smtClean="0"/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Prostoručni oblik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589213" y="4800600"/>
            <a:ext cx="8915400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Rezervirano mjesto za sli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589212" y="634965"/>
            <a:ext cx="8915400" cy="385497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hr-HR" noProof="0"/>
              <a:t>Kliknite ikonu da biste dodali sliku</a:t>
            </a:r>
            <a:endParaRPr lang="hr-HR" noProof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Uređivanje stilova teksta matrice</a:t>
            </a:r>
            <a:endParaRPr lang="hr-HR" noProof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A4B6EA-59AF-40CB-8F8E-291A576EB396}" type="datetime1">
              <a:rPr lang="hr-HR" noProof="0" smtClean="0"/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Prostoručni oblik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a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Prostoručni oblik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Prostoručni oblik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Prostoručni oblik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Prostoručni oblik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Prostoručni oblik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Prostoručni oblik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Prostoručni oblik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Prostoručni oblik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Prostoručni oblik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Prostoručni oblik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Prostoručni oblik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Prostoručni oblik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upa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Prostoručni oblik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Prostoručni oblik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Prostoručni oblik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Prostoručni oblik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Prostoručni oblik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Prostoručni oblik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Prostoručni oblik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Prostoručni oblik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Prostoručni oblik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Prostoručni oblik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Prostoručni oblik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Prostoručni oblik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Pravokutnik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hr-HR" noProof="0"/>
              <a:t>Kliknite da biste uredili stil naslova matrice</a:t>
            </a:r>
            <a:endParaRPr lang="hr-HR" noProof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 dirty="0"/>
              <a:t>Uređivanje stilova teksta matrice</a:t>
            </a:r>
            <a:endParaRPr lang="hr-HR" noProof="0" dirty="0"/>
          </a:p>
          <a:p>
            <a:pPr lvl="1" rtl="0"/>
            <a:r>
              <a:rPr lang="hr-HR" noProof="0" dirty="0"/>
              <a:t>Druga razina</a:t>
            </a:r>
            <a:endParaRPr lang="hr-HR" noProof="0" dirty="0"/>
          </a:p>
          <a:p>
            <a:pPr lvl="2" rtl="0"/>
            <a:r>
              <a:rPr lang="hr-HR" noProof="0" dirty="0"/>
              <a:t>Treća razina</a:t>
            </a:r>
            <a:endParaRPr lang="hr-HR" noProof="0" dirty="0"/>
          </a:p>
          <a:p>
            <a:pPr lvl="3" rtl="0"/>
            <a:r>
              <a:rPr lang="hr-HR" noProof="0" dirty="0"/>
              <a:t>Četvrta razina</a:t>
            </a:r>
            <a:endParaRPr lang="hr-HR" noProof="0" dirty="0"/>
          </a:p>
          <a:p>
            <a:pPr lvl="4" rtl="0"/>
            <a:r>
              <a:rPr lang="hr-HR" noProof="0" dirty="0"/>
              <a:t>Peta razina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69F3C60-1C26-4D72-B43D-DA699E333A17}" type="datetime1">
              <a:rPr lang="hr-HR" noProof="0" smtClean="0"/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rtl="0"/>
            <a:fld id="{D57F1E4F-1CFF-5643-939E-217C01CDF565}" type="slidenum">
              <a:rPr lang="hr-HR" noProof="0" smtClean="0"/>
            </a:fld>
            <a:endParaRPr lang="hr-HR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comments" Target="../comments/comment1.xml"/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6" name="Rectangle 104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-786"/>
            <a:ext cx="12192000" cy="68540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8" name="Group 1047"/>
          <p:cNvGrpSpPr>
            <a:grpSpLocks noGrp="1" noRot="1" noChangeAspect="1" noMove="1" noResize="1" noUngrp="1"/>
          </p:cNvGrpSpPr>
          <p:nvPr/>
        </p:nvGrpSpPr>
        <p:grpSpPr>
          <a:xfrm>
            <a:off x="609600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1049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0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1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2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3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4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5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6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7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8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9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60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62" name="Group 1061"/>
          <p:cNvGrpSpPr>
            <a:grpSpLocks noGrp="1" noRot="1" noChangeAspect="1" noMove="1" noResize="1" noUngrp="1"/>
          </p:cNvGrpSpPr>
          <p:nvPr/>
        </p:nvGrpSpPr>
        <p:grpSpPr>
          <a:xfrm>
            <a:off x="6123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063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64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65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66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67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68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69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70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71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72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73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74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471982" y="935647"/>
            <a:ext cx="3859861" cy="267924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PRIPREMA, POZOR, SAD! </a:t>
            </a:r>
            <a:endParaRPr lang="en-US" sz="5000" b="1" dirty="0">
              <a:ln w="12700">
                <a:solidFill>
                  <a:schemeClr val="accent1"/>
                </a:solidFill>
                <a:prstDash val="solid"/>
              </a:ln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8182371" y="4401009"/>
            <a:ext cx="3323829" cy="15026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sz="50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ŠKOLA!</a:t>
            </a:r>
            <a:endParaRPr lang="en-US" sz="50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76" name="Rectangle 107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09600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Slika 4" descr="svijetle točke"/>
          <p:cNvPicPr>
            <a:picLocks noChangeAspect="1"/>
          </p:cNvPicPr>
          <p:nvPr/>
        </p:nvPicPr>
        <p:blipFill rotWithShape="1">
          <a:blip r:embed="rId1" cstate="print"/>
          <a:srcRect l="50" r="2" b="2"/>
          <a:stretch>
            <a:fillRect/>
          </a:stretch>
        </p:blipFill>
        <p:spPr>
          <a:xfrm>
            <a:off x="1" y="-13243"/>
            <a:ext cx="6085948" cy="3443903"/>
          </a:xfrm>
          <a:prstGeom prst="rect">
            <a:avLst/>
          </a:prstGeom>
        </p:spPr>
      </p:pic>
      <p:sp>
        <p:nvSpPr>
          <p:cNvPr id="1078" name="Freeform 6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6099048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1030" name="Picture 6" descr="School Children Vector Art, Icons, and Graphics for Free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8" r="12476" b="-2"/>
          <a:stretch>
            <a:fillRect/>
          </a:stretch>
        </p:blipFill>
        <p:spPr bwMode="auto">
          <a:xfrm>
            <a:off x="1" y="3443912"/>
            <a:ext cx="6100402" cy="341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80" name="Straight Connector 1079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0" y="3426234"/>
            <a:ext cx="6225966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niOkvir 8"/>
          <p:cNvSpPr txBox="1"/>
          <p:nvPr/>
        </p:nvSpPr>
        <p:spPr>
          <a:xfrm>
            <a:off x="521551" y="402918"/>
            <a:ext cx="51068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solidFill>
                  <a:schemeClr val="accent1">
                    <a:lumMod val="50000"/>
                  </a:schemeClr>
                </a:solidFill>
                <a:latin typeface="Walbaum Display" panose="02070503090703020303" pitchFamily="18" charset="0"/>
              </a:rPr>
              <a:t>Blanka Širola,</a:t>
            </a:r>
            <a:endParaRPr lang="hr-HR" sz="2800" dirty="0">
              <a:solidFill>
                <a:schemeClr val="accent1">
                  <a:lumMod val="50000"/>
                </a:schemeClr>
              </a:solidFill>
              <a:latin typeface="Walbaum Display" panose="02070503090703020303" pitchFamily="18" charset="0"/>
            </a:endParaRPr>
          </a:p>
          <a:p>
            <a:r>
              <a:rPr lang="hr-HR" sz="2800" dirty="0">
                <a:solidFill>
                  <a:schemeClr val="accent1">
                    <a:lumMod val="50000"/>
                  </a:schemeClr>
                </a:solidFill>
                <a:latin typeface="Walbaum Display" panose="02070503090703020303" pitchFamily="18" charset="0"/>
              </a:rPr>
              <a:t> odgojitelj</a:t>
            </a:r>
            <a:endParaRPr lang="hr-HR" sz="2800" dirty="0">
              <a:solidFill>
                <a:schemeClr val="accent1">
                  <a:lumMod val="50000"/>
                </a:schemeClr>
              </a:solidFill>
              <a:latin typeface="Walbaum Display" panose="02070503090703020303" pitchFamily="18" charset="0"/>
            </a:endParaRPr>
          </a:p>
          <a:p>
            <a:endParaRPr lang="hr-HR" sz="2800" dirty="0">
              <a:solidFill>
                <a:schemeClr val="accent1">
                  <a:lumMod val="50000"/>
                </a:schemeClr>
              </a:solidFill>
              <a:latin typeface="Walbaum Display" panose="02070503090703020303" pitchFamily="18" charset="0"/>
            </a:endParaRPr>
          </a:p>
          <a:p>
            <a:endParaRPr lang="hr-HR" sz="2800" dirty="0">
              <a:solidFill>
                <a:schemeClr val="accent1">
                  <a:lumMod val="50000"/>
                </a:schemeClr>
              </a:solidFill>
              <a:latin typeface="Walbaum Display" panose="02070503090703020303" pitchFamily="18" charset="0"/>
            </a:endParaRPr>
          </a:p>
          <a:p>
            <a:endParaRPr lang="hr-HR" sz="2800" dirty="0">
              <a:solidFill>
                <a:schemeClr val="accent1">
                  <a:lumMod val="50000"/>
                </a:schemeClr>
              </a:solidFill>
              <a:latin typeface="Walbaum Display" panose="02070503090703020303" pitchFamily="18" charset="0"/>
            </a:endParaRPr>
          </a:p>
          <a:p>
            <a:endParaRPr lang="hr-HR" sz="2800" dirty="0">
              <a:solidFill>
                <a:schemeClr val="accent1">
                  <a:lumMod val="50000"/>
                </a:schemeClr>
              </a:solidFill>
              <a:latin typeface="Walbaum Display" panose="02070503090703020303" pitchFamily="18" charset="0"/>
            </a:endParaRPr>
          </a:p>
          <a:p>
            <a:r>
              <a:rPr lang="hr-HR" sz="2800" dirty="0">
                <a:solidFill>
                  <a:schemeClr val="accent1">
                    <a:lumMod val="50000"/>
                  </a:schemeClr>
                </a:solidFill>
                <a:latin typeface="Walbaum Display" panose="02070503090703020303" pitchFamily="18" charset="0"/>
              </a:rPr>
              <a:t>        Dječji vrtić Višnjan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Walbaum Display" panose="020705030907030203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9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33" name="Freeform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1026" name="Picture 2" descr="Test Your Attention Span with Concentration Test - MentalUP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78" r="15133"/>
          <a:stretch>
            <a:fillRect/>
          </a:stretch>
        </p:blipFill>
        <p:spPr bwMode="auto">
          <a:xfrm rot="21600000">
            <a:off x="20" y="1731"/>
            <a:ext cx="4655830" cy="6858000"/>
          </a:xfrm>
          <a:prstGeom prst="rect">
            <a:avLst/>
          </a:prstGeom>
          <a:noFill/>
          <a:effectLst>
            <a:softEdge rad="292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5" name="Group 1034"/>
          <p:cNvGrpSpPr>
            <a:grpSpLocks noGrp="1" noRot="1" noChangeAspect="1" noMove="1" noResize="1" noUngrp="1"/>
          </p:cNvGrpSpPr>
          <p:nvPr/>
        </p:nvGrpSpPr>
        <p:grpSpPr>
          <a:xfrm>
            <a:off x="4654305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1036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37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38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39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40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41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42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43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44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45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46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47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49" name="Group 1048"/>
          <p:cNvGrpSpPr>
            <a:grpSpLocks noGrp="1" noRot="1" noChangeAspect="1" noMove="1" noResize="1" noUngrp="1"/>
          </p:cNvGrpSpPr>
          <p:nvPr/>
        </p:nvGrpSpPr>
        <p:grpSpPr>
          <a:xfrm>
            <a:off x="4681520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050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4" name="TekstniOkvir 3"/>
          <p:cNvSpPr txBox="1"/>
          <p:nvPr/>
        </p:nvSpPr>
        <p:spPr>
          <a:xfrm>
            <a:off x="6483096" y="624110"/>
            <a:ext cx="5021516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Pažnja</a:t>
            </a:r>
            <a:r>
              <a:rPr lang="en-US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koncentracija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63" name="Rectangle 106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654296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ekstniOkvir 4"/>
          <p:cNvSpPr txBox="1"/>
          <p:nvPr/>
        </p:nvSpPr>
        <p:spPr>
          <a:xfrm>
            <a:off x="6438191" y="2133600"/>
            <a:ext cx="5066419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Sposobnost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zadržavanja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pažnje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važna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za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učenje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usvajanje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sadržaja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učenje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čitanja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pisanja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Čitanje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priča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slikovnica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Slagalice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Društvene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igre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Zagonetke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Crtanje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bojanje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Ograničavanje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vremena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ispred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ekrana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1931832" y="619547"/>
            <a:ext cx="6928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>
                <a:solidFill>
                  <a:srgbClr val="FFFF00"/>
                </a:solidFill>
              </a:rPr>
              <a:t>Prostorni i vremenski odnosi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1931832" y="1419063"/>
            <a:ext cx="598867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dirty="0"/>
              <a:t>1.Prostorni odnosi:</a:t>
            </a:r>
            <a:endParaRPr lang="hr-HR" sz="22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sz="2200" dirty="0"/>
              <a:t> GORE, DOLJE, U, NA, ISPRED, IZA, ISPOD, IZNAD</a:t>
            </a:r>
            <a:endParaRPr lang="hr-HR" sz="22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sz="2200" dirty="0"/>
              <a:t>Orijentacija na tijelu: LIJEVA/ DESNA- RUKA/NOGA</a:t>
            </a:r>
            <a:endParaRPr lang="hr-HR" sz="22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6107750" y="4335165"/>
            <a:ext cx="499700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dirty="0"/>
              <a:t>2.Vremenski odnosi:</a:t>
            </a:r>
            <a:endParaRPr lang="hr-HR" sz="22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sz="2200" dirty="0"/>
              <a:t>Prije/Poslije</a:t>
            </a:r>
            <a:endParaRPr lang="hr-HR" sz="22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sz="2200" dirty="0"/>
              <a:t>Jučer/danas/sutra</a:t>
            </a:r>
            <a:endParaRPr lang="hr-HR" sz="22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sz="2200" dirty="0"/>
              <a:t>Ujutro/ popodne/ navečer</a:t>
            </a:r>
            <a:endParaRPr lang="en-US" sz="2200" dirty="0"/>
          </a:p>
        </p:txBody>
      </p:sp>
      <p:pic>
        <p:nvPicPr>
          <p:cNvPr id="2050" name="Picture 2" descr="Profil Klett – VIDEOLEKCIJE: Jučer – danas – sutra (1. razred) - YouTube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30"/>
          <a:stretch>
            <a:fillRect/>
          </a:stretch>
        </p:blipFill>
        <p:spPr bwMode="auto">
          <a:xfrm rot="20849756">
            <a:off x="2428868" y="3745099"/>
            <a:ext cx="3164785" cy="2021542"/>
          </a:xfrm>
          <a:prstGeom prst="rect">
            <a:avLst/>
          </a:prstGeom>
          <a:noFill/>
          <a:effectLst>
            <a:glow rad="850900">
              <a:schemeClr val="accent1">
                <a:alpha val="42000"/>
              </a:schemeClr>
            </a:glow>
            <a:outerShdw blurRad="50800" dist="50800" dir="5400000" algn="ctr" rotWithShape="0">
              <a:srgbClr val="000000">
                <a:alpha val="75000"/>
              </a:srgbClr>
            </a:outerShdw>
            <a:reflection blurRad="127000" endPos="22000" dist="50800" dir="5400000" sy="-100000" algn="bl" rotWithShape="0"/>
          </a:effectLst>
          <a:scene3d>
            <a:camera prst="orthographicFront"/>
            <a:lightRig rig="threePt" dir="t"/>
          </a:scene3d>
          <a:sp3d contourW="12700" prstMaterial="metal">
            <a:contourClr>
              <a:schemeClr val="accent2">
                <a:lumMod val="75000"/>
              </a:schemeClr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reposition of place illustration little girl sitting on and under the  table English vocabulary words flashcard set for education 11773363 Vector  Art at Vecteez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271">
            <a:off x="8090099" y="1419113"/>
            <a:ext cx="2974596" cy="2160258"/>
          </a:xfrm>
          <a:prstGeom prst="rect">
            <a:avLst/>
          </a:prstGeom>
          <a:noFill/>
          <a:effectLst>
            <a:glow rad="546100"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86000"/>
              </a:srgbClr>
            </a:outerShdw>
            <a:reflection endPos="0" dist="381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1764406" y="759854"/>
            <a:ext cx="6503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Samostalnost i briga o sebi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1918952" y="1790163"/>
            <a:ext cx="59500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000" dirty="0"/>
              <a:t>Oblačenje odječe</a:t>
            </a:r>
            <a:endParaRPr lang="hr-HR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000" dirty="0"/>
              <a:t>Obuvanje obuće</a:t>
            </a:r>
            <a:endParaRPr lang="hr-HR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000" dirty="0"/>
              <a:t>Samostalnost pri jelu</a:t>
            </a:r>
            <a:endParaRPr lang="hr-HR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000" dirty="0"/>
              <a:t>Odlazak na wc</a:t>
            </a:r>
            <a:endParaRPr lang="hr-HR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000" dirty="0"/>
              <a:t>Pospremanje stvari</a:t>
            </a:r>
            <a:endParaRPr lang="hr-HR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000" dirty="0"/>
              <a:t>Pranje i brisanje ruku</a:t>
            </a:r>
            <a:endParaRPr lang="hr-HR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000" dirty="0"/>
              <a:t>Komunikacija s drugima (pozdravljanje, 4 čarobne riječi: izvoli, hvala, molim, oprosti)</a:t>
            </a:r>
            <a:endParaRPr lang="hr-HR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000" dirty="0"/>
              <a:t>Osobne informacije (imena članova obitelji. Prezime, adresa, broj telefona bar jednog roditelja)</a:t>
            </a:r>
            <a:endParaRPr lang="en-US" sz="2000" dirty="0"/>
          </a:p>
        </p:txBody>
      </p:sp>
      <p:pic>
        <p:nvPicPr>
          <p:cNvPr id="3074" name="Picture 2" descr="5,100+ Independent Child Stock Illustrations, Royalty-Free Vector Graphics  &amp; Clip Art - iStock | Toddler, Stubborn, Freedom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1" t="8786" r="7775" b="9529"/>
          <a:stretch>
            <a:fillRect/>
          </a:stretch>
        </p:blipFill>
        <p:spPr bwMode="auto">
          <a:xfrm rot="841940">
            <a:off x="8309778" y="1931219"/>
            <a:ext cx="3416968" cy="2586936"/>
          </a:xfrm>
          <a:prstGeom prst="rect">
            <a:avLst/>
          </a:prstGeom>
          <a:noFill/>
          <a:effectLst>
            <a:glow rad="673100">
              <a:srgbClr val="00B0F0"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2" name="Rectangle 41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hr-HR" sz="2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Želimo li da dijete nauči odgovornost u školi, moramo mu omogućiti sljedeće lekcije:</a:t>
            </a:r>
            <a:endParaRPr lang="en-US" sz="2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114" name="Rectangle 41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000" dirty="0"/>
              <a:t>Neuspjeh je NUŽAN prije nego naučimo nešto novo</a:t>
            </a:r>
            <a:endParaRPr lang="hr-HR" sz="2000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sz="2000" dirty="0"/>
              <a:t>Moramo djetetu dati mogućnost za pogreške</a:t>
            </a:r>
            <a:endParaRPr lang="hr-HR" sz="2000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sz="2000" dirty="0"/>
              <a:t>Moramo mu dati školu u njegove ruke:</a:t>
            </a:r>
            <a:endParaRPr lang="hr-HR" sz="2000" dirty="0"/>
          </a:p>
          <a:p>
            <a:pPr marL="0" indent="0">
              <a:buNone/>
            </a:pPr>
            <a:r>
              <a:rPr lang="hr-HR" sz="2000" dirty="0"/>
              <a:t>Govorom, postupcima i pristupom pred drugima</a:t>
            </a:r>
            <a:endParaRPr lang="en-US" sz="2000" dirty="0"/>
          </a:p>
        </p:txBody>
      </p:sp>
      <p:pic>
        <p:nvPicPr>
          <p:cNvPr id="4100" name="Picture 4" descr="How is self-blame different from taking responsibility?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56427" y="695508"/>
            <a:ext cx="6953577" cy="5141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6" name="Freeform 4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 flipV="1">
            <a:off x="182880" y="6061223"/>
            <a:ext cx="855156" cy="506277"/>
          </a:xfrm>
          <a:custGeom>
            <a:avLst/>
            <a:gdLst>
              <a:gd name="connsiteX0" fmla="*/ 0 w 855156"/>
              <a:gd name="connsiteY0" fmla="*/ 506277 h 506277"/>
              <a:gd name="connsiteX1" fmla="*/ 509169 w 855156"/>
              <a:gd name="connsiteY1" fmla="*/ 505572 h 506277"/>
              <a:gd name="connsiteX2" fmla="*/ 599864 w 855156"/>
              <a:gd name="connsiteY2" fmla="*/ 505572 h 506277"/>
              <a:gd name="connsiteX3" fmla="*/ 614121 w 855156"/>
              <a:gd name="connsiteY3" fmla="*/ 500804 h 506277"/>
              <a:gd name="connsiteX4" fmla="*/ 619102 w 855156"/>
              <a:gd name="connsiteY4" fmla="*/ 496035 h 506277"/>
              <a:gd name="connsiteX5" fmla="*/ 848071 w 855156"/>
              <a:gd name="connsiteY5" fmla="*/ 267092 h 506277"/>
              <a:gd name="connsiteX6" fmla="*/ 848071 w 855156"/>
              <a:gd name="connsiteY6" fmla="*/ 238480 h 506277"/>
              <a:gd name="connsiteX7" fmla="*/ 619102 w 855156"/>
              <a:gd name="connsiteY7" fmla="*/ 9537 h 506277"/>
              <a:gd name="connsiteX8" fmla="*/ 614121 w 855156"/>
              <a:gd name="connsiteY8" fmla="*/ 4769 h 506277"/>
              <a:gd name="connsiteX9" fmla="*/ 599864 w 855156"/>
              <a:gd name="connsiteY9" fmla="*/ 0 h 506277"/>
              <a:gd name="connsiteX10" fmla="*/ 509169 w 855156"/>
              <a:gd name="connsiteY10" fmla="*/ 0 h 506277"/>
              <a:gd name="connsiteX11" fmla="*/ 0 w 855156"/>
              <a:gd name="connsiteY11" fmla="*/ 144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55156" h="506277">
                <a:moveTo>
                  <a:pt x="0" y="506277"/>
                </a:moveTo>
                <a:lnTo>
                  <a:pt x="509169" y="505572"/>
                </a:lnTo>
                <a:lnTo>
                  <a:pt x="599864" y="505572"/>
                </a:lnTo>
                <a:cubicBezTo>
                  <a:pt x="604673" y="505572"/>
                  <a:pt x="609483" y="500804"/>
                  <a:pt x="614121" y="500804"/>
                </a:cubicBezTo>
                <a:cubicBezTo>
                  <a:pt x="614121" y="496035"/>
                  <a:pt x="619102" y="496035"/>
                  <a:pt x="619102" y="496035"/>
                </a:cubicBezTo>
                <a:lnTo>
                  <a:pt x="848071" y="267092"/>
                </a:lnTo>
                <a:cubicBezTo>
                  <a:pt x="857518" y="257555"/>
                  <a:pt x="857518" y="248018"/>
                  <a:pt x="848071" y="238480"/>
                </a:cubicBezTo>
                <a:lnTo>
                  <a:pt x="619102" y="9537"/>
                </a:lnTo>
                <a:cubicBezTo>
                  <a:pt x="617556" y="7914"/>
                  <a:pt x="615667" y="6392"/>
                  <a:pt x="614121" y="4769"/>
                </a:cubicBezTo>
                <a:cubicBezTo>
                  <a:pt x="609483" y="0"/>
                  <a:pt x="604673" y="0"/>
                  <a:pt x="599864" y="0"/>
                </a:cubicBezTo>
                <a:lnTo>
                  <a:pt x="509169" y="0"/>
                </a:lnTo>
                <a:lnTo>
                  <a:pt x="0" y="144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trelica: ulijevo 5"/>
          <p:cNvSpPr/>
          <p:nvPr/>
        </p:nvSpPr>
        <p:spPr>
          <a:xfrm rot="21068279">
            <a:off x="5715116" y="1045899"/>
            <a:ext cx="2569537" cy="2100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solidFill>
                  <a:srgbClr val="00B0F0"/>
                </a:solidFill>
              </a:rPr>
              <a:t>OPTUŽIVANJE</a:t>
            </a:r>
            <a:endParaRPr lang="en-US" sz="2000" b="1" dirty="0">
              <a:solidFill>
                <a:srgbClr val="00B0F0"/>
              </a:solidFill>
            </a:endParaRPr>
          </a:p>
        </p:txBody>
      </p:sp>
      <p:sp>
        <p:nvSpPr>
          <p:cNvPr id="7" name="Strelica: desno 6"/>
          <p:cNvSpPr/>
          <p:nvPr/>
        </p:nvSpPr>
        <p:spPr>
          <a:xfrm rot="433422">
            <a:off x="8677578" y="966910"/>
            <a:ext cx="2844190" cy="2208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solidFill>
                  <a:srgbClr val="FFFF00"/>
                </a:solidFill>
              </a:rPr>
              <a:t>ODGOVORNOST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40156" y="414552"/>
            <a:ext cx="3445191" cy="1280890"/>
          </a:xfrm>
        </p:spPr>
        <p:txBody>
          <a:bodyPr/>
          <a:lstStyle/>
          <a:p>
            <a:r>
              <a:rPr lang="hr-HR" b="1" dirty="0">
                <a:solidFill>
                  <a:srgbClr val="00CC66"/>
                </a:solidFill>
              </a:rPr>
              <a:t>Za kraj…..</a:t>
            </a:r>
            <a:endParaRPr lang="en-US" b="1" dirty="0">
              <a:solidFill>
                <a:srgbClr val="00CC66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65640" y="2544253"/>
            <a:ext cx="5215385" cy="1280890"/>
          </a:xfrm>
        </p:spPr>
        <p:txBody>
          <a:bodyPr/>
          <a:lstStyle/>
          <a:p>
            <a:pPr marL="0" indent="0">
              <a:buNone/>
            </a:pPr>
            <a:r>
              <a:rPr lang="hr-HR" sz="2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Početak školovanja zahtjeva veću prilagodbu djeteta….</a:t>
            </a:r>
            <a:endParaRPr lang="hr-HR" sz="25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3025127" y="4295162"/>
            <a:ext cx="67056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000" b="1" dirty="0">
                <a:solidFill>
                  <a:srgbClr val="FFFF00"/>
                </a:solidFill>
              </a:rPr>
              <a:t>   </a:t>
            </a:r>
            <a:r>
              <a:rPr lang="hr-HR" sz="5000" b="1" dirty="0">
                <a:solidFill>
                  <a:srgbClr val="FFFF00"/>
                </a:solidFill>
              </a:rPr>
              <a:t>ALI DIJETE TO MOŽE!</a:t>
            </a:r>
            <a:endParaRPr lang="en-US" sz="5000" b="1" dirty="0">
              <a:solidFill>
                <a:srgbClr val="FFFF00"/>
              </a:solidFill>
            </a:endParaRPr>
          </a:p>
        </p:txBody>
      </p:sp>
      <p:pic>
        <p:nvPicPr>
          <p:cNvPr id="5124" name="Picture 4" descr="Success Kid - Wikipedia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555" y="303029"/>
            <a:ext cx="9465053" cy="6322359"/>
          </a:xfrm>
          <a:prstGeom prst="rect">
            <a:avLst/>
          </a:prstGeom>
          <a:noFill/>
          <a:effectLst>
            <a:glow rad="1193800">
              <a:schemeClr val="accent1">
                <a:alpha val="47000"/>
              </a:schemeClr>
            </a:glow>
            <a:outerShdw blurRad="50800" dist="50800" dir="5400000" algn="ctr" rotWithShape="0">
              <a:srgbClr val="000000">
                <a:alpha val="39000"/>
              </a:srgbClr>
            </a:outerShdw>
            <a:reflection stA="45000" endPos="0" dist="50800" dir="5400000" sy="-100000" algn="bl" rotWithShape="0"/>
          </a:effectLst>
          <a:scene3d>
            <a:camera prst="orthographicFront"/>
            <a:lightRig rig="twoPt" dir="t"/>
          </a:scene3d>
          <a:sp3d extrusionH="31750" contourW="12700" prstMaterial="matte">
            <a:bevelT w="50800"/>
            <a:bevelB w="31750"/>
            <a:contourClr>
              <a:schemeClr val="accent5">
                <a:lumMod val="75000"/>
              </a:schemeClr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86" name="Group 6185"/>
          <p:cNvGrpSpPr>
            <a:grpSpLocks noGrp="1" noRot="1" noChangeAspect="1" noMove="1" noResize="1" noUngrp="1"/>
          </p:cNvGrpSpPr>
          <p:nvPr/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618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8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8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9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9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9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9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9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9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9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9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9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6200" name="Group 6199"/>
          <p:cNvGrpSpPr>
            <a:grpSpLocks noGrp="1" noRot="1" noChangeAspect="1" noMove="1" noResize="1" noUngrp="1"/>
          </p:cNvGrpSpPr>
          <p:nvPr/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620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0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0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0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0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0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0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0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0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1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1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1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14" name="Rectangle 62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216" name="Freeform 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6218" name="Rectangle 621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20" name="Group 6219"/>
          <p:cNvGrpSpPr>
            <a:grpSpLocks noGrp="1" noRot="1" noChangeAspect="1" noMove="1" noResize="1" noUngrp="1"/>
          </p:cNvGrpSpPr>
          <p:nvPr/>
        </p:nvGrpSpPr>
        <p:grpSpPr>
          <a:xfrm>
            <a:off x="9" y="-30"/>
            <a:ext cx="2851523" cy="6867255"/>
            <a:chOff x="9" y="-30"/>
            <a:chExt cx="2851523" cy="6867255"/>
          </a:xfrm>
        </p:grpSpPr>
        <p:grpSp>
          <p:nvGrpSpPr>
            <p:cNvPr id="6221" name="Group 6220"/>
            <p:cNvGrpSpPr/>
            <p:nvPr/>
          </p:nvGrpSpPr>
          <p:grpSpPr>
            <a:xfrm>
              <a:off x="9" y="228600"/>
              <a:ext cx="2851523" cy="6638625"/>
              <a:chOff x="2487613" y="285750"/>
              <a:chExt cx="2428875" cy="5654676"/>
            </a:xfrm>
            <a:solidFill>
              <a:schemeClr val="accent1">
                <a:lumMod val="75000"/>
                <a:alpha val="40000"/>
              </a:schemeClr>
            </a:solidFill>
          </p:grpSpPr>
          <p:sp>
            <p:nvSpPr>
              <p:cNvPr id="6235" name="Freeform 11"/>
              <p:cNvSpPr/>
              <p:nvPr/>
            </p:nvSpPr>
            <p:spPr bwMode="auto">
              <a:xfrm>
                <a:off x="2487613" y="2284413"/>
                <a:ext cx="85725" cy="533400"/>
              </a:xfrm>
              <a:custGeom>
                <a:avLst/>
                <a:gdLst/>
                <a:ahLst/>
                <a:cxnLst/>
                <a:rect l="0" t="0" r="r" b="b"/>
                <a:pathLst>
                  <a:path w="22" h="136">
                    <a:moveTo>
                      <a:pt x="22" y="136"/>
                    </a:moveTo>
                    <a:cubicBezTo>
                      <a:pt x="20" y="117"/>
                      <a:pt x="19" y="99"/>
                      <a:pt x="17" y="80"/>
                    </a:cubicBezTo>
                    <a:cubicBezTo>
                      <a:pt x="11" y="54"/>
                      <a:pt x="6" y="27"/>
                      <a:pt x="0" y="0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6" y="64"/>
                      <a:pt x="13" y="94"/>
                      <a:pt x="20" y="124"/>
                    </a:cubicBezTo>
                    <a:cubicBezTo>
                      <a:pt x="20" y="128"/>
                      <a:pt x="21" y="132"/>
                      <a:pt x="22" y="13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36" name="Freeform 12"/>
              <p:cNvSpPr/>
              <p:nvPr/>
            </p:nvSpPr>
            <p:spPr bwMode="auto">
              <a:xfrm>
                <a:off x="2597151" y="2779713"/>
                <a:ext cx="550863" cy="1978025"/>
              </a:xfrm>
              <a:custGeom>
                <a:avLst/>
                <a:gdLst/>
                <a:ahLst/>
                <a:cxnLst/>
                <a:rect l="0" t="0" r="r" b="b"/>
                <a:pathLst>
                  <a:path w="140" h="504">
                    <a:moveTo>
                      <a:pt x="86" y="350"/>
                    </a:moveTo>
                    <a:cubicBezTo>
                      <a:pt x="103" y="402"/>
                      <a:pt x="120" y="453"/>
                      <a:pt x="139" y="504"/>
                    </a:cubicBezTo>
                    <a:cubicBezTo>
                      <a:pt x="139" y="495"/>
                      <a:pt x="139" y="487"/>
                      <a:pt x="140" y="478"/>
                    </a:cubicBezTo>
                    <a:cubicBezTo>
                      <a:pt x="124" y="435"/>
                      <a:pt x="109" y="391"/>
                      <a:pt x="95" y="347"/>
                    </a:cubicBezTo>
                    <a:cubicBezTo>
                      <a:pt x="58" y="233"/>
                      <a:pt x="27" y="117"/>
                      <a:pt x="0" y="0"/>
                    </a:cubicBezTo>
                    <a:cubicBezTo>
                      <a:pt x="2" y="20"/>
                      <a:pt x="4" y="41"/>
                      <a:pt x="6" y="61"/>
                    </a:cubicBezTo>
                    <a:cubicBezTo>
                      <a:pt x="30" y="158"/>
                      <a:pt x="56" y="255"/>
                      <a:pt x="86" y="35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37" name="Freeform 13"/>
              <p:cNvSpPr/>
              <p:nvPr/>
            </p:nvSpPr>
            <p:spPr bwMode="auto">
              <a:xfrm>
                <a:off x="3175001" y="4730750"/>
                <a:ext cx="519113" cy="1209675"/>
              </a:xfrm>
              <a:custGeom>
                <a:avLst/>
                <a:gdLst/>
                <a:ahLst/>
                <a:cxnLst/>
                <a:rect l="0" t="0" r="r" b="b"/>
                <a:pathLst>
                  <a:path w="132" h="308">
                    <a:moveTo>
                      <a:pt x="8" y="22"/>
                    </a:moveTo>
                    <a:cubicBezTo>
                      <a:pt x="5" y="15"/>
                      <a:pt x="2" y="8"/>
                      <a:pt x="0" y="0"/>
                    </a:cubicBezTo>
                    <a:cubicBezTo>
                      <a:pt x="0" y="10"/>
                      <a:pt x="0" y="19"/>
                      <a:pt x="0" y="29"/>
                    </a:cubicBezTo>
                    <a:cubicBezTo>
                      <a:pt x="21" y="85"/>
                      <a:pt x="44" y="140"/>
                      <a:pt x="68" y="194"/>
                    </a:cubicBezTo>
                    <a:cubicBezTo>
                      <a:pt x="85" y="232"/>
                      <a:pt x="104" y="270"/>
                      <a:pt x="123" y="308"/>
                    </a:cubicBezTo>
                    <a:cubicBezTo>
                      <a:pt x="132" y="308"/>
                      <a:pt x="132" y="308"/>
                      <a:pt x="132" y="308"/>
                    </a:cubicBezTo>
                    <a:cubicBezTo>
                      <a:pt x="113" y="269"/>
                      <a:pt x="94" y="230"/>
                      <a:pt x="77" y="190"/>
                    </a:cubicBezTo>
                    <a:cubicBezTo>
                      <a:pt x="52" y="135"/>
                      <a:pt x="29" y="79"/>
                      <a:pt x="8" y="2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38" name="Freeform 14"/>
              <p:cNvSpPr/>
              <p:nvPr/>
            </p:nvSpPr>
            <p:spPr bwMode="auto">
              <a:xfrm>
                <a:off x="3305176" y="5630863"/>
                <a:ext cx="146050" cy="309563"/>
              </a:xfrm>
              <a:custGeom>
                <a:avLst/>
                <a:gdLst/>
                <a:ahLst/>
                <a:cxnLst/>
                <a:rect l="0" t="0" r="r" b="b"/>
                <a:pathLst>
                  <a:path w="37" h="79">
                    <a:moveTo>
                      <a:pt x="28" y="79"/>
                    </a:moveTo>
                    <a:cubicBezTo>
                      <a:pt x="37" y="79"/>
                      <a:pt x="37" y="79"/>
                      <a:pt x="37" y="79"/>
                    </a:cubicBezTo>
                    <a:cubicBezTo>
                      <a:pt x="24" y="53"/>
                      <a:pt x="12" y="27"/>
                      <a:pt x="0" y="0"/>
                    </a:cubicBezTo>
                    <a:cubicBezTo>
                      <a:pt x="8" y="27"/>
                      <a:pt x="17" y="53"/>
                      <a:pt x="28" y="7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39" name="Freeform 15"/>
              <p:cNvSpPr/>
              <p:nvPr/>
            </p:nvSpPr>
            <p:spPr bwMode="auto">
              <a:xfrm>
                <a:off x="2573338" y="2817813"/>
                <a:ext cx="700088" cy="2835275"/>
              </a:xfrm>
              <a:custGeom>
                <a:avLst/>
                <a:gdLst/>
                <a:ahLst/>
                <a:cxnLst/>
                <a:rect l="0" t="0" r="r" b="b"/>
                <a:pathLst>
                  <a:path w="178" h="722">
                    <a:moveTo>
                      <a:pt x="162" y="660"/>
                    </a:moveTo>
                    <a:cubicBezTo>
                      <a:pt x="145" y="618"/>
                      <a:pt x="130" y="576"/>
                      <a:pt x="116" y="534"/>
                    </a:cubicBezTo>
                    <a:cubicBezTo>
                      <a:pt x="84" y="437"/>
                      <a:pt x="59" y="337"/>
                      <a:pt x="40" y="236"/>
                    </a:cubicBezTo>
                    <a:cubicBezTo>
                      <a:pt x="29" y="175"/>
                      <a:pt x="20" y="113"/>
                      <a:pt x="12" y="51"/>
                    </a:cubicBezTo>
                    <a:cubicBezTo>
                      <a:pt x="8" y="34"/>
                      <a:pt x="4" y="17"/>
                      <a:pt x="0" y="0"/>
                    </a:cubicBezTo>
                    <a:cubicBezTo>
                      <a:pt x="8" y="79"/>
                      <a:pt x="19" y="159"/>
                      <a:pt x="33" y="237"/>
                    </a:cubicBezTo>
                    <a:cubicBezTo>
                      <a:pt x="51" y="339"/>
                      <a:pt x="76" y="439"/>
                      <a:pt x="107" y="537"/>
                    </a:cubicBezTo>
                    <a:cubicBezTo>
                      <a:pt x="123" y="586"/>
                      <a:pt x="141" y="634"/>
                      <a:pt x="160" y="681"/>
                    </a:cubicBezTo>
                    <a:cubicBezTo>
                      <a:pt x="166" y="695"/>
                      <a:pt x="172" y="708"/>
                      <a:pt x="178" y="722"/>
                    </a:cubicBezTo>
                    <a:cubicBezTo>
                      <a:pt x="176" y="717"/>
                      <a:pt x="175" y="713"/>
                      <a:pt x="174" y="708"/>
                    </a:cubicBezTo>
                    <a:cubicBezTo>
                      <a:pt x="169" y="692"/>
                      <a:pt x="165" y="676"/>
                      <a:pt x="162" y="66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40" name="Freeform 16"/>
              <p:cNvSpPr/>
              <p:nvPr/>
            </p:nvSpPr>
            <p:spPr bwMode="auto">
              <a:xfrm>
                <a:off x="2506663" y="285750"/>
                <a:ext cx="90488" cy="2493963"/>
              </a:xfrm>
              <a:custGeom>
                <a:avLst/>
                <a:gdLst/>
                <a:ahLst/>
                <a:cxnLst/>
                <a:rect l="0" t="0" r="r" b="b"/>
                <a:pathLst>
                  <a:path w="23" h="635">
                    <a:moveTo>
                      <a:pt x="11" y="577"/>
                    </a:moveTo>
                    <a:cubicBezTo>
                      <a:pt x="12" y="581"/>
                      <a:pt x="12" y="585"/>
                      <a:pt x="12" y="589"/>
                    </a:cubicBezTo>
                    <a:cubicBezTo>
                      <a:pt x="15" y="603"/>
                      <a:pt x="19" y="617"/>
                      <a:pt x="22" y="632"/>
                    </a:cubicBezTo>
                    <a:cubicBezTo>
                      <a:pt x="22" y="633"/>
                      <a:pt x="22" y="634"/>
                      <a:pt x="23" y="635"/>
                    </a:cubicBezTo>
                    <a:cubicBezTo>
                      <a:pt x="21" y="615"/>
                      <a:pt x="19" y="596"/>
                      <a:pt x="17" y="576"/>
                    </a:cubicBezTo>
                    <a:cubicBezTo>
                      <a:pt x="9" y="474"/>
                      <a:pt x="5" y="372"/>
                      <a:pt x="5" y="269"/>
                    </a:cubicBezTo>
                    <a:cubicBezTo>
                      <a:pt x="6" y="179"/>
                      <a:pt x="9" y="90"/>
                      <a:pt x="15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89"/>
                      <a:pt x="2" y="179"/>
                      <a:pt x="1" y="269"/>
                    </a:cubicBezTo>
                    <a:cubicBezTo>
                      <a:pt x="0" y="372"/>
                      <a:pt x="3" y="474"/>
                      <a:pt x="11" y="57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41" name="Freeform 17"/>
              <p:cNvSpPr/>
              <p:nvPr/>
            </p:nvSpPr>
            <p:spPr bwMode="auto">
              <a:xfrm>
                <a:off x="2554288" y="2598738"/>
                <a:ext cx="66675" cy="420688"/>
              </a:xfrm>
              <a:custGeom>
                <a:avLst/>
                <a:gdLst/>
                <a:ahLst/>
                <a:cxnLst/>
                <a:rect l="0" t="0" r="r" b="b"/>
                <a:pathLst>
                  <a:path w="17" h="107">
                    <a:moveTo>
                      <a:pt x="0" y="0"/>
                    </a:moveTo>
                    <a:cubicBezTo>
                      <a:pt x="2" y="19"/>
                      <a:pt x="3" y="37"/>
                      <a:pt x="5" y="56"/>
                    </a:cubicBezTo>
                    <a:cubicBezTo>
                      <a:pt x="9" y="73"/>
                      <a:pt x="13" y="90"/>
                      <a:pt x="17" y="107"/>
                    </a:cubicBezTo>
                    <a:cubicBezTo>
                      <a:pt x="15" y="87"/>
                      <a:pt x="13" y="66"/>
                      <a:pt x="11" y="46"/>
                    </a:cubicBezTo>
                    <a:cubicBezTo>
                      <a:pt x="10" y="45"/>
                      <a:pt x="10" y="44"/>
                      <a:pt x="10" y="43"/>
                    </a:cubicBezTo>
                    <a:cubicBezTo>
                      <a:pt x="7" y="28"/>
                      <a:pt x="3" y="14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42" name="Freeform 18"/>
              <p:cNvSpPr/>
              <p:nvPr/>
            </p:nvSpPr>
            <p:spPr bwMode="auto">
              <a:xfrm>
                <a:off x="3143251" y="4757738"/>
                <a:ext cx="161925" cy="873125"/>
              </a:xfrm>
              <a:custGeom>
                <a:avLst/>
                <a:gdLst/>
                <a:ahLst/>
                <a:cxnLst/>
                <a:rect l="0" t="0" r="r" b="b"/>
                <a:pathLst>
                  <a:path w="41" h="222">
                    <a:moveTo>
                      <a:pt x="0" y="0"/>
                    </a:moveTo>
                    <a:cubicBezTo>
                      <a:pt x="0" y="31"/>
                      <a:pt x="2" y="62"/>
                      <a:pt x="5" y="93"/>
                    </a:cubicBezTo>
                    <a:cubicBezTo>
                      <a:pt x="8" y="117"/>
                      <a:pt x="12" y="142"/>
                      <a:pt x="17" y="166"/>
                    </a:cubicBezTo>
                    <a:cubicBezTo>
                      <a:pt x="19" y="172"/>
                      <a:pt x="22" y="178"/>
                      <a:pt x="24" y="184"/>
                    </a:cubicBezTo>
                    <a:cubicBezTo>
                      <a:pt x="30" y="197"/>
                      <a:pt x="35" y="209"/>
                      <a:pt x="41" y="222"/>
                    </a:cubicBezTo>
                    <a:cubicBezTo>
                      <a:pt x="40" y="219"/>
                      <a:pt x="39" y="215"/>
                      <a:pt x="38" y="212"/>
                    </a:cubicBezTo>
                    <a:cubicBezTo>
                      <a:pt x="26" y="172"/>
                      <a:pt x="18" y="132"/>
                      <a:pt x="13" y="92"/>
                    </a:cubicBezTo>
                    <a:cubicBezTo>
                      <a:pt x="11" y="68"/>
                      <a:pt x="9" y="45"/>
                      <a:pt x="8" y="22"/>
                    </a:cubicBezTo>
                    <a:cubicBezTo>
                      <a:pt x="8" y="21"/>
                      <a:pt x="7" y="20"/>
                      <a:pt x="7" y="18"/>
                    </a:cubicBezTo>
                    <a:cubicBezTo>
                      <a:pt x="5" y="12"/>
                      <a:pt x="2" y="6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43" name="Freeform 19"/>
              <p:cNvSpPr/>
              <p:nvPr/>
            </p:nvSpPr>
            <p:spPr bwMode="auto">
              <a:xfrm>
                <a:off x="3148013" y="1282700"/>
                <a:ext cx="1768475" cy="3448050"/>
              </a:xfrm>
              <a:custGeom>
                <a:avLst/>
                <a:gdLst/>
                <a:ahLst/>
                <a:cxnLst/>
                <a:rect l="0" t="0" r="r" b="b"/>
                <a:pathLst>
                  <a:path w="450" h="878">
                    <a:moveTo>
                      <a:pt x="7" y="854"/>
                    </a:moveTo>
                    <a:cubicBezTo>
                      <a:pt x="10" y="772"/>
                      <a:pt x="26" y="691"/>
                      <a:pt x="50" y="613"/>
                    </a:cubicBezTo>
                    <a:cubicBezTo>
                      <a:pt x="75" y="535"/>
                      <a:pt x="109" y="460"/>
                      <a:pt x="149" y="388"/>
                    </a:cubicBezTo>
                    <a:cubicBezTo>
                      <a:pt x="189" y="316"/>
                      <a:pt x="235" y="248"/>
                      <a:pt x="285" y="183"/>
                    </a:cubicBezTo>
                    <a:cubicBezTo>
                      <a:pt x="310" y="151"/>
                      <a:pt x="337" y="119"/>
                      <a:pt x="364" y="89"/>
                    </a:cubicBezTo>
                    <a:cubicBezTo>
                      <a:pt x="378" y="74"/>
                      <a:pt x="392" y="58"/>
                      <a:pt x="406" y="44"/>
                    </a:cubicBezTo>
                    <a:cubicBezTo>
                      <a:pt x="421" y="29"/>
                      <a:pt x="435" y="15"/>
                      <a:pt x="450" y="1"/>
                    </a:cubicBezTo>
                    <a:cubicBezTo>
                      <a:pt x="450" y="0"/>
                      <a:pt x="450" y="0"/>
                      <a:pt x="450" y="0"/>
                    </a:cubicBezTo>
                    <a:cubicBezTo>
                      <a:pt x="434" y="14"/>
                      <a:pt x="420" y="28"/>
                      <a:pt x="405" y="43"/>
                    </a:cubicBezTo>
                    <a:cubicBezTo>
                      <a:pt x="391" y="57"/>
                      <a:pt x="377" y="72"/>
                      <a:pt x="363" y="88"/>
                    </a:cubicBezTo>
                    <a:cubicBezTo>
                      <a:pt x="335" y="118"/>
                      <a:pt x="308" y="149"/>
                      <a:pt x="283" y="181"/>
                    </a:cubicBezTo>
                    <a:cubicBezTo>
                      <a:pt x="232" y="246"/>
                      <a:pt x="185" y="314"/>
                      <a:pt x="145" y="386"/>
                    </a:cubicBezTo>
                    <a:cubicBezTo>
                      <a:pt x="104" y="457"/>
                      <a:pt x="70" y="533"/>
                      <a:pt x="45" y="611"/>
                    </a:cubicBezTo>
                    <a:cubicBezTo>
                      <a:pt x="19" y="690"/>
                      <a:pt x="3" y="771"/>
                      <a:pt x="0" y="854"/>
                    </a:cubicBezTo>
                    <a:cubicBezTo>
                      <a:pt x="0" y="856"/>
                      <a:pt x="0" y="857"/>
                      <a:pt x="0" y="859"/>
                    </a:cubicBezTo>
                    <a:cubicBezTo>
                      <a:pt x="2" y="865"/>
                      <a:pt x="4" y="872"/>
                      <a:pt x="7" y="878"/>
                    </a:cubicBezTo>
                    <a:cubicBezTo>
                      <a:pt x="7" y="870"/>
                      <a:pt x="7" y="862"/>
                      <a:pt x="7" y="85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44" name="Freeform 20"/>
              <p:cNvSpPr/>
              <p:nvPr/>
            </p:nvSpPr>
            <p:spPr bwMode="auto">
              <a:xfrm>
                <a:off x="3273426" y="5653088"/>
                <a:ext cx="138113" cy="287338"/>
              </a:xfrm>
              <a:custGeom>
                <a:avLst/>
                <a:gdLst/>
                <a:ahLst/>
                <a:cxnLst/>
                <a:rect l="0" t="0" r="r" b="b"/>
                <a:pathLst>
                  <a:path w="35" h="73">
                    <a:moveTo>
                      <a:pt x="0" y="0"/>
                    </a:moveTo>
                    <a:cubicBezTo>
                      <a:pt x="7" y="24"/>
                      <a:pt x="16" y="49"/>
                      <a:pt x="26" y="73"/>
                    </a:cubicBezTo>
                    <a:cubicBezTo>
                      <a:pt x="35" y="73"/>
                      <a:pt x="35" y="73"/>
                      <a:pt x="35" y="73"/>
                    </a:cubicBezTo>
                    <a:cubicBezTo>
                      <a:pt x="23" y="49"/>
                      <a:pt x="11" y="24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45" name="Freeform 21"/>
              <p:cNvSpPr/>
              <p:nvPr/>
            </p:nvSpPr>
            <p:spPr bwMode="auto">
              <a:xfrm>
                <a:off x="3143251" y="4656138"/>
                <a:ext cx="3175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8" h="48">
                    <a:moveTo>
                      <a:pt x="7" y="44"/>
                    </a:moveTo>
                    <a:cubicBezTo>
                      <a:pt x="7" y="46"/>
                      <a:pt x="8" y="47"/>
                      <a:pt x="8" y="48"/>
                    </a:cubicBezTo>
                    <a:cubicBezTo>
                      <a:pt x="8" y="38"/>
                      <a:pt x="8" y="29"/>
                      <a:pt x="8" y="19"/>
                    </a:cubicBezTo>
                    <a:cubicBezTo>
                      <a:pt x="5" y="13"/>
                      <a:pt x="3" y="6"/>
                      <a:pt x="1" y="0"/>
                    </a:cubicBezTo>
                    <a:cubicBezTo>
                      <a:pt x="0" y="9"/>
                      <a:pt x="0" y="17"/>
                      <a:pt x="0" y="26"/>
                    </a:cubicBezTo>
                    <a:cubicBezTo>
                      <a:pt x="2" y="32"/>
                      <a:pt x="5" y="38"/>
                      <a:pt x="7" y="4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46" name="Freeform 22"/>
              <p:cNvSpPr/>
              <p:nvPr/>
            </p:nvSpPr>
            <p:spPr bwMode="auto">
              <a:xfrm>
                <a:off x="3211513" y="5410200"/>
                <a:ext cx="203200" cy="530225"/>
              </a:xfrm>
              <a:custGeom>
                <a:avLst/>
                <a:gdLst/>
                <a:ahLst/>
                <a:cxnLst/>
                <a:rect l="0" t="0" r="r" b="b"/>
                <a:pathLst>
                  <a:path w="52" h="135">
                    <a:moveTo>
                      <a:pt x="7" y="18"/>
                    </a:moveTo>
                    <a:cubicBezTo>
                      <a:pt x="5" y="12"/>
                      <a:pt x="2" y="6"/>
                      <a:pt x="0" y="0"/>
                    </a:cubicBezTo>
                    <a:cubicBezTo>
                      <a:pt x="3" y="16"/>
                      <a:pt x="7" y="32"/>
                      <a:pt x="12" y="48"/>
                    </a:cubicBezTo>
                    <a:cubicBezTo>
                      <a:pt x="13" y="53"/>
                      <a:pt x="14" y="57"/>
                      <a:pt x="16" y="62"/>
                    </a:cubicBezTo>
                    <a:cubicBezTo>
                      <a:pt x="27" y="86"/>
                      <a:pt x="39" y="111"/>
                      <a:pt x="51" y="135"/>
                    </a:cubicBezTo>
                    <a:cubicBezTo>
                      <a:pt x="52" y="135"/>
                      <a:pt x="52" y="135"/>
                      <a:pt x="52" y="135"/>
                    </a:cubicBezTo>
                    <a:cubicBezTo>
                      <a:pt x="41" y="109"/>
                      <a:pt x="32" y="83"/>
                      <a:pt x="24" y="56"/>
                    </a:cubicBezTo>
                    <a:cubicBezTo>
                      <a:pt x="18" y="43"/>
                      <a:pt x="13" y="31"/>
                      <a:pt x="7" y="1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</p:grpSp>
        <p:grpSp>
          <p:nvGrpSpPr>
            <p:cNvPr id="6222" name="Group 6221"/>
            <p:cNvGrpSpPr/>
            <p:nvPr/>
          </p:nvGrpSpPr>
          <p:grpSpPr>
            <a:xfrm>
              <a:off x="27224" y="-30"/>
              <a:ext cx="2356675" cy="6853284"/>
              <a:chOff x="6627813" y="195452"/>
              <a:chExt cx="1952625" cy="5678299"/>
            </a:xfrm>
            <a:solidFill>
              <a:schemeClr val="accent1"/>
            </a:solidFill>
          </p:grpSpPr>
          <p:sp>
            <p:nvSpPr>
              <p:cNvPr id="6223" name="Freeform 27"/>
              <p:cNvSpPr/>
              <p:nvPr/>
            </p:nvSpPr>
            <p:spPr bwMode="auto">
              <a:xfrm>
                <a:off x="6627813" y="195452"/>
                <a:ext cx="409575" cy="3646488"/>
              </a:xfrm>
              <a:custGeom>
                <a:avLst/>
                <a:gdLst/>
                <a:ahLst/>
                <a:cxnLst/>
                <a:rect l="0" t="0" r="r" b="b"/>
                <a:pathLst>
                  <a:path w="103" h="920">
                    <a:moveTo>
                      <a:pt x="7" y="210"/>
                    </a:moveTo>
                    <a:cubicBezTo>
                      <a:pt x="11" y="288"/>
                      <a:pt x="17" y="367"/>
                      <a:pt x="26" y="445"/>
                    </a:cubicBezTo>
                    <a:cubicBezTo>
                      <a:pt x="34" y="523"/>
                      <a:pt x="44" y="601"/>
                      <a:pt x="57" y="679"/>
                    </a:cubicBezTo>
                    <a:cubicBezTo>
                      <a:pt x="69" y="757"/>
                      <a:pt x="84" y="834"/>
                      <a:pt x="101" y="911"/>
                    </a:cubicBezTo>
                    <a:cubicBezTo>
                      <a:pt x="102" y="914"/>
                      <a:pt x="103" y="917"/>
                      <a:pt x="103" y="920"/>
                    </a:cubicBezTo>
                    <a:cubicBezTo>
                      <a:pt x="102" y="905"/>
                      <a:pt x="100" y="889"/>
                      <a:pt x="99" y="874"/>
                    </a:cubicBezTo>
                    <a:cubicBezTo>
                      <a:pt x="99" y="871"/>
                      <a:pt x="99" y="868"/>
                      <a:pt x="99" y="866"/>
                    </a:cubicBezTo>
                    <a:cubicBezTo>
                      <a:pt x="85" y="803"/>
                      <a:pt x="73" y="741"/>
                      <a:pt x="63" y="678"/>
                    </a:cubicBezTo>
                    <a:cubicBezTo>
                      <a:pt x="50" y="600"/>
                      <a:pt x="39" y="523"/>
                      <a:pt x="30" y="444"/>
                    </a:cubicBezTo>
                    <a:cubicBezTo>
                      <a:pt x="21" y="366"/>
                      <a:pt x="14" y="288"/>
                      <a:pt x="9" y="209"/>
                    </a:cubicBezTo>
                    <a:cubicBezTo>
                      <a:pt x="7" y="170"/>
                      <a:pt x="5" y="131"/>
                      <a:pt x="3" y="92"/>
                    </a:cubicBezTo>
                    <a:cubicBezTo>
                      <a:pt x="2" y="61"/>
                      <a:pt x="1" y="31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1"/>
                      <a:pt x="1" y="61"/>
                      <a:pt x="1" y="92"/>
                    </a:cubicBezTo>
                    <a:cubicBezTo>
                      <a:pt x="3" y="131"/>
                      <a:pt x="4" y="170"/>
                      <a:pt x="7" y="2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24" name="Freeform 28"/>
              <p:cNvSpPr/>
              <p:nvPr/>
            </p:nvSpPr>
            <p:spPr bwMode="auto">
              <a:xfrm>
                <a:off x="7061201" y="3771900"/>
                <a:ext cx="350838" cy="1309688"/>
              </a:xfrm>
              <a:custGeom>
                <a:avLst/>
                <a:gdLst/>
                <a:ahLst/>
                <a:cxnLst/>
                <a:rect l="0" t="0" r="r" b="b"/>
                <a:pathLst>
                  <a:path w="88" h="330">
                    <a:moveTo>
                      <a:pt x="53" y="229"/>
                    </a:moveTo>
                    <a:cubicBezTo>
                      <a:pt x="64" y="263"/>
                      <a:pt x="75" y="297"/>
                      <a:pt x="88" y="330"/>
                    </a:cubicBezTo>
                    <a:cubicBezTo>
                      <a:pt x="88" y="323"/>
                      <a:pt x="88" y="315"/>
                      <a:pt x="88" y="308"/>
                    </a:cubicBezTo>
                    <a:cubicBezTo>
                      <a:pt x="88" y="307"/>
                      <a:pt x="88" y="305"/>
                      <a:pt x="88" y="304"/>
                    </a:cubicBezTo>
                    <a:cubicBezTo>
                      <a:pt x="79" y="278"/>
                      <a:pt x="70" y="252"/>
                      <a:pt x="62" y="226"/>
                    </a:cubicBezTo>
                    <a:cubicBezTo>
                      <a:pt x="38" y="152"/>
                      <a:pt x="17" y="76"/>
                      <a:pt x="0" y="0"/>
                    </a:cubicBezTo>
                    <a:cubicBezTo>
                      <a:pt x="2" y="21"/>
                      <a:pt x="4" y="42"/>
                      <a:pt x="7" y="63"/>
                    </a:cubicBezTo>
                    <a:cubicBezTo>
                      <a:pt x="21" y="119"/>
                      <a:pt x="36" y="174"/>
                      <a:pt x="53" y="22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25" name="Freeform 29"/>
              <p:cNvSpPr/>
              <p:nvPr/>
            </p:nvSpPr>
            <p:spPr bwMode="auto">
              <a:xfrm>
                <a:off x="7439026" y="5053013"/>
                <a:ext cx="357188" cy="820738"/>
              </a:xfrm>
              <a:custGeom>
                <a:avLst/>
                <a:gdLst/>
                <a:ahLst/>
                <a:cxnLst/>
                <a:rect l="0" t="0" r="r" b="b"/>
                <a:pathLst>
                  <a:path w="90" h="207">
                    <a:moveTo>
                      <a:pt x="6" y="15"/>
                    </a:moveTo>
                    <a:cubicBezTo>
                      <a:pt x="4" y="10"/>
                      <a:pt x="2" y="5"/>
                      <a:pt x="0" y="0"/>
                    </a:cubicBezTo>
                    <a:cubicBezTo>
                      <a:pt x="0" y="9"/>
                      <a:pt x="0" y="19"/>
                      <a:pt x="1" y="29"/>
                    </a:cubicBezTo>
                    <a:cubicBezTo>
                      <a:pt x="14" y="62"/>
                      <a:pt x="27" y="95"/>
                      <a:pt x="42" y="127"/>
                    </a:cubicBezTo>
                    <a:cubicBezTo>
                      <a:pt x="54" y="154"/>
                      <a:pt x="67" y="181"/>
                      <a:pt x="80" y="207"/>
                    </a:cubicBezTo>
                    <a:cubicBezTo>
                      <a:pt x="90" y="207"/>
                      <a:pt x="90" y="207"/>
                      <a:pt x="90" y="207"/>
                    </a:cubicBezTo>
                    <a:cubicBezTo>
                      <a:pt x="76" y="180"/>
                      <a:pt x="63" y="152"/>
                      <a:pt x="50" y="123"/>
                    </a:cubicBezTo>
                    <a:cubicBezTo>
                      <a:pt x="34" y="88"/>
                      <a:pt x="20" y="51"/>
                      <a:pt x="6" y="1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26" name="Freeform 30"/>
              <p:cNvSpPr/>
              <p:nvPr/>
            </p:nvSpPr>
            <p:spPr bwMode="auto">
              <a:xfrm>
                <a:off x="7037388" y="3811588"/>
                <a:ext cx="457200" cy="1852613"/>
              </a:xfrm>
              <a:custGeom>
                <a:avLst/>
                <a:gdLst/>
                <a:ahLst/>
                <a:cxnLst/>
                <a:rect l="0" t="0" r="r" b="b"/>
                <a:pathLst>
                  <a:path w="115" h="467">
                    <a:moveTo>
                      <a:pt x="101" y="409"/>
                    </a:moveTo>
                    <a:cubicBezTo>
                      <a:pt x="93" y="388"/>
                      <a:pt x="85" y="366"/>
                      <a:pt x="78" y="344"/>
                    </a:cubicBezTo>
                    <a:cubicBezTo>
                      <a:pt x="57" y="281"/>
                      <a:pt x="41" y="216"/>
                      <a:pt x="29" y="151"/>
                    </a:cubicBezTo>
                    <a:cubicBezTo>
                      <a:pt x="22" y="119"/>
                      <a:pt x="17" y="86"/>
                      <a:pt x="13" y="53"/>
                    </a:cubicBezTo>
                    <a:cubicBezTo>
                      <a:pt x="9" y="35"/>
                      <a:pt x="4" y="18"/>
                      <a:pt x="0" y="0"/>
                    </a:cubicBezTo>
                    <a:cubicBezTo>
                      <a:pt x="5" y="51"/>
                      <a:pt x="12" y="102"/>
                      <a:pt x="21" y="152"/>
                    </a:cubicBezTo>
                    <a:cubicBezTo>
                      <a:pt x="33" y="218"/>
                      <a:pt x="49" y="283"/>
                      <a:pt x="69" y="347"/>
                    </a:cubicBezTo>
                    <a:cubicBezTo>
                      <a:pt x="79" y="378"/>
                      <a:pt x="90" y="410"/>
                      <a:pt x="103" y="441"/>
                    </a:cubicBezTo>
                    <a:cubicBezTo>
                      <a:pt x="107" y="449"/>
                      <a:pt x="111" y="458"/>
                      <a:pt x="115" y="467"/>
                    </a:cubicBezTo>
                    <a:cubicBezTo>
                      <a:pt x="114" y="464"/>
                      <a:pt x="113" y="461"/>
                      <a:pt x="112" y="458"/>
                    </a:cubicBezTo>
                    <a:cubicBezTo>
                      <a:pt x="108" y="442"/>
                      <a:pt x="104" y="425"/>
                      <a:pt x="101" y="40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27" name="Freeform 31"/>
              <p:cNvSpPr/>
              <p:nvPr/>
            </p:nvSpPr>
            <p:spPr bwMode="auto">
              <a:xfrm>
                <a:off x="6992938" y="1263650"/>
                <a:ext cx="144463" cy="2508250"/>
              </a:xfrm>
              <a:custGeom>
                <a:avLst/>
                <a:gdLst/>
                <a:ahLst/>
                <a:cxnLst/>
                <a:rect l="0" t="0" r="r" b="b"/>
                <a:pathLst>
                  <a:path w="36" h="633">
                    <a:moveTo>
                      <a:pt x="17" y="633"/>
                    </a:moveTo>
                    <a:cubicBezTo>
                      <a:pt x="15" y="621"/>
                      <a:pt x="14" y="609"/>
                      <a:pt x="13" y="597"/>
                    </a:cubicBezTo>
                    <a:cubicBezTo>
                      <a:pt x="8" y="530"/>
                      <a:pt x="5" y="464"/>
                      <a:pt x="5" y="398"/>
                    </a:cubicBezTo>
                    <a:cubicBezTo>
                      <a:pt x="5" y="331"/>
                      <a:pt x="8" y="265"/>
                      <a:pt x="13" y="198"/>
                    </a:cubicBezTo>
                    <a:cubicBezTo>
                      <a:pt x="15" y="165"/>
                      <a:pt x="18" y="132"/>
                      <a:pt x="22" y="99"/>
                    </a:cubicBezTo>
                    <a:cubicBezTo>
                      <a:pt x="26" y="66"/>
                      <a:pt x="30" y="33"/>
                      <a:pt x="36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29" y="33"/>
                      <a:pt x="24" y="66"/>
                      <a:pt x="20" y="99"/>
                    </a:cubicBezTo>
                    <a:cubicBezTo>
                      <a:pt x="16" y="132"/>
                      <a:pt x="13" y="165"/>
                      <a:pt x="10" y="198"/>
                    </a:cubicBezTo>
                    <a:cubicBezTo>
                      <a:pt x="4" y="264"/>
                      <a:pt x="1" y="331"/>
                      <a:pt x="1" y="398"/>
                    </a:cubicBezTo>
                    <a:cubicBezTo>
                      <a:pt x="0" y="461"/>
                      <a:pt x="2" y="525"/>
                      <a:pt x="7" y="589"/>
                    </a:cubicBezTo>
                    <a:cubicBezTo>
                      <a:pt x="10" y="603"/>
                      <a:pt x="13" y="618"/>
                      <a:pt x="16" y="632"/>
                    </a:cubicBezTo>
                    <a:cubicBezTo>
                      <a:pt x="16" y="632"/>
                      <a:pt x="17" y="633"/>
                      <a:pt x="17" y="6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28" name="Freeform 32"/>
              <p:cNvSpPr/>
              <p:nvPr/>
            </p:nvSpPr>
            <p:spPr bwMode="auto">
              <a:xfrm>
                <a:off x="7526338" y="5640388"/>
                <a:ext cx="111125" cy="233363"/>
              </a:xfrm>
              <a:custGeom>
                <a:avLst/>
                <a:gdLst/>
                <a:ahLst/>
                <a:cxnLst/>
                <a:rect l="0" t="0" r="r" b="b"/>
                <a:pathLst>
                  <a:path w="28" h="59">
                    <a:moveTo>
                      <a:pt x="22" y="59"/>
                    </a:moveTo>
                    <a:cubicBezTo>
                      <a:pt x="28" y="59"/>
                      <a:pt x="28" y="59"/>
                      <a:pt x="28" y="59"/>
                    </a:cubicBezTo>
                    <a:cubicBezTo>
                      <a:pt x="18" y="40"/>
                      <a:pt x="9" y="20"/>
                      <a:pt x="0" y="0"/>
                    </a:cubicBezTo>
                    <a:cubicBezTo>
                      <a:pt x="6" y="20"/>
                      <a:pt x="13" y="40"/>
                      <a:pt x="22" y="5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29" name="Freeform 33"/>
              <p:cNvSpPr/>
              <p:nvPr/>
            </p:nvSpPr>
            <p:spPr bwMode="auto">
              <a:xfrm>
                <a:off x="7021513" y="3598863"/>
                <a:ext cx="68263" cy="423863"/>
              </a:xfrm>
              <a:custGeom>
                <a:avLst/>
                <a:gdLst/>
                <a:ahLst/>
                <a:cxnLst/>
                <a:rect l="0" t="0" r="r" b="b"/>
                <a:pathLst>
                  <a:path w="17" h="107">
                    <a:moveTo>
                      <a:pt x="4" y="54"/>
                    </a:moveTo>
                    <a:cubicBezTo>
                      <a:pt x="8" y="72"/>
                      <a:pt x="13" y="89"/>
                      <a:pt x="17" y="107"/>
                    </a:cubicBezTo>
                    <a:cubicBezTo>
                      <a:pt x="14" y="86"/>
                      <a:pt x="12" y="65"/>
                      <a:pt x="10" y="44"/>
                    </a:cubicBezTo>
                    <a:cubicBezTo>
                      <a:pt x="10" y="44"/>
                      <a:pt x="9" y="43"/>
                      <a:pt x="9" y="43"/>
                    </a:cubicBezTo>
                    <a:cubicBezTo>
                      <a:pt x="6" y="29"/>
                      <a:pt x="3" y="14"/>
                      <a:pt x="0" y="0"/>
                    </a:cubicBezTo>
                    <a:cubicBezTo>
                      <a:pt x="0" y="2"/>
                      <a:pt x="0" y="5"/>
                      <a:pt x="0" y="8"/>
                    </a:cubicBezTo>
                    <a:cubicBezTo>
                      <a:pt x="1" y="23"/>
                      <a:pt x="3" y="39"/>
                      <a:pt x="4" y="5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30" name="Freeform 34"/>
              <p:cNvSpPr/>
              <p:nvPr/>
            </p:nvSpPr>
            <p:spPr bwMode="auto">
              <a:xfrm>
                <a:off x="7412038" y="2801938"/>
                <a:ext cx="1168400" cy="2251075"/>
              </a:xfrm>
              <a:custGeom>
                <a:avLst/>
                <a:gdLst/>
                <a:ahLst/>
                <a:cxnLst/>
                <a:rect l="0" t="0" r="r" b="b"/>
                <a:pathLst>
                  <a:path w="294" h="568">
                    <a:moveTo>
                      <a:pt x="8" y="553"/>
                    </a:moveTo>
                    <a:cubicBezTo>
                      <a:pt x="9" y="501"/>
                      <a:pt x="19" y="448"/>
                      <a:pt x="35" y="397"/>
                    </a:cubicBezTo>
                    <a:cubicBezTo>
                      <a:pt x="51" y="347"/>
                      <a:pt x="73" y="298"/>
                      <a:pt x="99" y="252"/>
                    </a:cubicBezTo>
                    <a:cubicBezTo>
                      <a:pt x="124" y="205"/>
                      <a:pt x="154" y="161"/>
                      <a:pt x="187" y="119"/>
                    </a:cubicBezTo>
                    <a:cubicBezTo>
                      <a:pt x="203" y="98"/>
                      <a:pt x="220" y="77"/>
                      <a:pt x="238" y="58"/>
                    </a:cubicBezTo>
                    <a:cubicBezTo>
                      <a:pt x="247" y="48"/>
                      <a:pt x="256" y="38"/>
                      <a:pt x="265" y="28"/>
                    </a:cubicBezTo>
                    <a:cubicBezTo>
                      <a:pt x="274" y="19"/>
                      <a:pt x="284" y="9"/>
                      <a:pt x="294" y="0"/>
                    </a:cubicBezTo>
                    <a:cubicBezTo>
                      <a:pt x="293" y="0"/>
                      <a:pt x="293" y="0"/>
                      <a:pt x="293" y="0"/>
                    </a:cubicBezTo>
                    <a:cubicBezTo>
                      <a:pt x="283" y="9"/>
                      <a:pt x="273" y="18"/>
                      <a:pt x="264" y="27"/>
                    </a:cubicBezTo>
                    <a:cubicBezTo>
                      <a:pt x="255" y="37"/>
                      <a:pt x="246" y="47"/>
                      <a:pt x="237" y="56"/>
                    </a:cubicBezTo>
                    <a:cubicBezTo>
                      <a:pt x="218" y="76"/>
                      <a:pt x="201" y="96"/>
                      <a:pt x="185" y="117"/>
                    </a:cubicBezTo>
                    <a:cubicBezTo>
                      <a:pt x="151" y="159"/>
                      <a:pt x="121" y="203"/>
                      <a:pt x="95" y="249"/>
                    </a:cubicBezTo>
                    <a:cubicBezTo>
                      <a:pt x="68" y="296"/>
                      <a:pt x="46" y="345"/>
                      <a:pt x="30" y="396"/>
                    </a:cubicBezTo>
                    <a:cubicBezTo>
                      <a:pt x="13" y="445"/>
                      <a:pt x="3" y="497"/>
                      <a:pt x="0" y="549"/>
                    </a:cubicBezTo>
                    <a:cubicBezTo>
                      <a:pt x="3" y="555"/>
                      <a:pt x="5" y="561"/>
                      <a:pt x="7" y="568"/>
                    </a:cubicBezTo>
                    <a:cubicBezTo>
                      <a:pt x="7" y="563"/>
                      <a:pt x="7" y="558"/>
                      <a:pt x="8" y="55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31" name="Freeform 35"/>
              <p:cNvSpPr/>
              <p:nvPr/>
            </p:nvSpPr>
            <p:spPr bwMode="auto">
              <a:xfrm>
                <a:off x="7494588" y="5664200"/>
                <a:ext cx="100013" cy="209550"/>
              </a:xfrm>
              <a:custGeom>
                <a:avLst/>
                <a:gdLst/>
                <a:ahLst/>
                <a:cxnLst/>
                <a:rect l="0" t="0" r="r" b="b"/>
                <a:pathLst>
                  <a:path w="25" h="53">
                    <a:moveTo>
                      <a:pt x="0" y="0"/>
                    </a:moveTo>
                    <a:cubicBezTo>
                      <a:pt x="5" y="18"/>
                      <a:pt x="12" y="36"/>
                      <a:pt x="19" y="53"/>
                    </a:cubicBezTo>
                    <a:cubicBezTo>
                      <a:pt x="25" y="53"/>
                      <a:pt x="25" y="53"/>
                      <a:pt x="25" y="53"/>
                    </a:cubicBezTo>
                    <a:cubicBezTo>
                      <a:pt x="16" y="36"/>
                      <a:pt x="8" y="18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32" name="Freeform 36"/>
              <p:cNvSpPr/>
              <p:nvPr/>
            </p:nvSpPr>
            <p:spPr bwMode="auto">
              <a:xfrm>
                <a:off x="7412038" y="5081588"/>
                <a:ext cx="114300" cy="558800"/>
              </a:xfrm>
              <a:custGeom>
                <a:avLst/>
                <a:gdLst/>
                <a:ahLst/>
                <a:cxnLst/>
                <a:rect l="0" t="0" r="r" b="b"/>
                <a:pathLst>
                  <a:path w="29" h="141">
                    <a:moveTo>
                      <a:pt x="0" y="0"/>
                    </a:moveTo>
                    <a:cubicBezTo>
                      <a:pt x="0" y="30"/>
                      <a:pt x="2" y="60"/>
                      <a:pt x="7" y="89"/>
                    </a:cubicBezTo>
                    <a:cubicBezTo>
                      <a:pt x="11" y="98"/>
                      <a:pt x="14" y="108"/>
                      <a:pt x="18" y="117"/>
                    </a:cubicBezTo>
                    <a:cubicBezTo>
                      <a:pt x="22" y="125"/>
                      <a:pt x="25" y="133"/>
                      <a:pt x="29" y="141"/>
                    </a:cubicBezTo>
                    <a:cubicBezTo>
                      <a:pt x="28" y="139"/>
                      <a:pt x="28" y="137"/>
                      <a:pt x="27" y="135"/>
                    </a:cubicBezTo>
                    <a:cubicBezTo>
                      <a:pt x="16" y="98"/>
                      <a:pt x="10" y="60"/>
                      <a:pt x="8" y="22"/>
                    </a:cubicBezTo>
                    <a:cubicBezTo>
                      <a:pt x="7" y="18"/>
                      <a:pt x="5" y="15"/>
                      <a:pt x="4" y="11"/>
                    </a:cubicBezTo>
                    <a:cubicBezTo>
                      <a:pt x="2" y="7"/>
                      <a:pt x="1" y="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33" name="Freeform 37"/>
              <p:cNvSpPr/>
              <p:nvPr/>
            </p:nvSpPr>
            <p:spPr bwMode="auto">
              <a:xfrm>
                <a:off x="7412038" y="4978400"/>
                <a:ext cx="3175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8" h="48">
                    <a:moveTo>
                      <a:pt x="0" y="26"/>
                    </a:moveTo>
                    <a:cubicBezTo>
                      <a:pt x="1" y="29"/>
                      <a:pt x="2" y="33"/>
                      <a:pt x="4" y="37"/>
                    </a:cubicBezTo>
                    <a:cubicBezTo>
                      <a:pt x="5" y="41"/>
                      <a:pt x="7" y="44"/>
                      <a:pt x="8" y="48"/>
                    </a:cubicBezTo>
                    <a:cubicBezTo>
                      <a:pt x="7" y="38"/>
                      <a:pt x="7" y="28"/>
                      <a:pt x="7" y="19"/>
                    </a:cubicBezTo>
                    <a:cubicBezTo>
                      <a:pt x="5" y="12"/>
                      <a:pt x="3" y="6"/>
                      <a:pt x="0" y="0"/>
                    </a:cubicBezTo>
                    <a:cubicBezTo>
                      <a:pt x="0" y="1"/>
                      <a:pt x="0" y="3"/>
                      <a:pt x="0" y="4"/>
                    </a:cubicBezTo>
                    <a:cubicBezTo>
                      <a:pt x="0" y="11"/>
                      <a:pt x="0" y="19"/>
                      <a:pt x="0" y="2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6234" name="Freeform 38"/>
              <p:cNvSpPr/>
              <p:nvPr/>
            </p:nvSpPr>
            <p:spPr bwMode="auto">
              <a:xfrm>
                <a:off x="7439026" y="5434013"/>
                <a:ext cx="174625" cy="439738"/>
              </a:xfrm>
              <a:custGeom>
                <a:avLst/>
                <a:gdLst/>
                <a:ahLst/>
                <a:cxnLst/>
                <a:rect l="0" t="0" r="r" b="b"/>
                <a:pathLst>
                  <a:path w="44" h="111">
                    <a:moveTo>
                      <a:pt x="11" y="28"/>
                    </a:moveTo>
                    <a:cubicBezTo>
                      <a:pt x="7" y="19"/>
                      <a:pt x="4" y="9"/>
                      <a:pt x="0" y="0"/>
                    </a:cubicBezTo>
                    <a:cubicBezTo>
                      <a:pt x="3" y="16"/>
                      <a:pt x="7" y="33"/>
                      <a:pt x="11" y="49"/>
                    </a:cubicBezTo>
                    <a:cubicBezTo>
                      <a:pt x="12" y="52"/>
                      <a:pt x="13" y="55"/>
                      <a:pt x="14" y="58"/>
                    </a:cubicBezTo>
                    <a:cubicBezTo>
                      <a:pt x="22" y="76"/>
                      <a:pt x="30" y="94"/>
                      <a:pt x="39" y="111"/>
                    </a:cubicBezTo>
                    <a:cubicBezTo>
                      <a:pt x="44" y="111"/>
                      <a:pt x="44" y="111"/>
                      <a:pt x="44" y="111"/>
                    </a:cubicBezTo>
                    <a:cubicBezTo>
                      <a:pt x="35" y="92"/>
                      <a:pt x="28" y="72"/>
                      <a:pt x="22" y="52"/>
                    </a:cubicBezTo>
                    <a:cubicBezTo>
                      <a:pt x="18" y="44"/>
                      <a:pt x="15" y="36"/>
                      <a:pt x="11" y="2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</p:grpSp>
      </p:grpSp>
      <p:sp>
        <p:nvSpPr>
          <p:cNvPr id="4" name="TekstniOkvir 3"/>
          <p:cNvSpPr txBox="1"/>
          <p:nvPr/>
        </p:nvSpPr>
        <p:spPr>
          <a:xfrm>
            <a:off x="2589214" y="4529540"/>
            <a:ext cx="5784766" cy="1162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5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Hvala</a:t>
            </a:r>
            <a:r>
              <a:rPr lang="en-US" sz="5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sz="5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pažnji</a:t>
            </a:r>
            <a:r>
              <a:rPr lang="hr-HR" sz="5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!</a:t>
            </a:r>
            <a:endParaRPr lang="en-US" sz="5400" b="1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248" name="Rectangle 624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146" name="Picture 2" descr="Osnovna škola Šijana Pula - Naslovnica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49"/>
          <a:stretch>
            <a:fillRect/>
          </a:stretch>
        </p:blipFill>
        <p:spPr bwMode="auto">
          <a:xfrm>
            <a:off x="2531405" y="527092"/>
            <a:ext cx="8332053" cy="360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50" name="Freeform 3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4753578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Pravokutnik 3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84339" y="624111"/>
            <a:ext cx="9920274" cy="786832"/>
          </a:xfrm>
        </p:spPr>
        <p:txBody>
          <a:bodyPr rtlCol="0">
            <a:normAutofit fontScale="90000"/>
          </a:bodyPr>
          <a:lstStyle/>
          <a:p>
            <a:r>
              <a:rPr lang="hr-HR" sz="3900" b="1" dirty="0">
                <a:solidFill>
                  <a:srgbClr val="00B050"/>
                </a:solidFill>
              </a:rPr>
              <a:t>Zakonski okvir</a:t>
            </a:r>
            <a:br>
              <a:rPr lang="hr-HR" dirty="0"/>
            </a:br>
            <a:br>
              <a:rPr lang="hr-HR" dirty="0"/>
            </a:br>
            <a:br>
              <a:rPr lang="hr-HR" sz="2200" dirty="0"/>
            </a:br>
            <a:br>
              <a:rPr lang="hr-HR" sz="2200" dirty="0"/>
            </a:br>
            <a:br>
              <a:rPr lang="hr-HR" dirty="0"/>
            </a:br>
            <a:br>
              <a:rPr lang="hr-HR" dirty="0"/>
            </a:br>
            <a:endParaRPr lang="hr-HR" dirty="0"/>
          </a:p>
        </p:txBody>
      </p:sp>
      <p:grpSp>
        <p:nvGrpSpPr>
          <p:cNvPr id="35" name="Grupa 34"/>
          <p:cNvGrpSpPr>
            <a:grpSpLocks noGrp="1" noRot="1" noChangeAspect="1" noMove="1" noResize="1" noUngrp="1"/>
          </p:cNvGrpSpPr>
          <p:nvPr/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6" name="Prostoručni oblik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Prostoručni oblik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Prostoručni oblik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Prostoručni oblik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Prostoručni oblik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Prostoručni oblik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Prostoručni oblik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Prostoručni oblik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Prostoručni oblik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Prostoručni oblik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Prostoručni oblik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Prostoručni oblik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upa 48"/>
          <p:cNvGrpSpPr>
            <a:grpSpLocks noGrp="1" noRot="1" noChangeAspect="1" noMove="1" noResize="1" noUngrp="1"/>
          </p:cNvGrpSpPr>
          <p:nvPr/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50" name="Prostoručni oblik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Prostoručni oblik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Prostoručni oblik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Prostoručni oblik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Prostoručni oblik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Prostoručni oblik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Prostoručni oblik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Prostoručni oblik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Prostoručni oblik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Prostoručni oblik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Prostoručni oblik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Prostoručni oblik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3" name="Pravokutnik 6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5" name="Prostoručni oblik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TekstniOkvir 5"/>
          <p:cNvSpPr txBox="1"/>
          <p:nvPr/>
        </p:nvSpPr>
        <p:spPr>
          <a:xfrm>
            <a:off x="1496401" y="1378403"/>
            <a:ext cx="9920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hr-HR" sz="30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Pravilnik o upisu djece u osnovnu školu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:</a:t>
            </a:r>
            <a:b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endParaRPr lang="en-US" dirty="0"/>
          </a:p>
        </p:txBody>
      </p:sp>
      <p:sp>
        <p:nvSpPr>
          <p:cNvPr id="7" name="TekstniOkvir 6"/>
          <p:cNvSpPr txBox="1"/>
          <p:nvPr/>
        </p:nvSpPr>
        <p:spPr>
          <a:xfrm>
            <a:off x="1678812" y="2016554"/>
            <a:ext cx="9825801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hr-HR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Redovni</a:t>
            </a:r>
            <a:r>
              <a:rPr kumimoji="0" lang="hr-HR" sz="2500" b="0" i="0" u="none" strike="noStrike" kern="1200" cap="none" spc="0" normalizeH="0" noProof="0" dirty="0">
                <a:ln>
                  <a:noFill/>
                </a:ln>
                <a:solidFill>
                  <a:prstClr val="white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školski obveznici su djeca koja do 31.ožujka 2025. (tekuće godine) imaju navršenih 6 godina života</a:t>
            </a:r>
            <a:br>
              <a:rPr kumimoji="0" lang="hr-HR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</a:br>
            <a:r>
              <a:rPr kumimoji="0" lang="hr-HR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-Prijevremeni upis: djeca koja do 31.12.2025. navrše 6 godina, roditelji podnose zahtjev do 31.03.2025.</a:t>
            </a:r>
            <a:br>
              <a:rPr kumimoji="0" lang="hr-HR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</a:br>
            <a:r>
              <a:rPr kumimoji="0" lang="hr-HR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-Odgoda upisa: </a:t>
            </a:r>
            <a:br>
              <a:rPr kumimoji="0" lang="hr-HR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</a:br>
            <a:r>
              <a:rPr lang="hr-HR" sz="2500" dirty="0">
                <a:solidFill>
                  <a:prstClr val="white">
                    <a:lumMod val="85000"/>
                    <a:lumOff val="15000"/>
                  </a:prstClr>
                </a:solidFill>
                <a:latin typeface="Century Gothic" panose="020B0502020202020204"/>
              </a:rPr>
              <a:t>*</a:t>
            </a:r>
            <a:r>
              <a:rPr kumimoji="0" lang="hr-HR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predlaže stručno povjerenstvo škole nakon utvrđivanja psihofizičke zrelosti i/ili na temelju dokumentacije drugih stručnjaka</a:t>
            </a:r>
            <a:endParaRPr kumimoji="0" lang="hr-HR" sz="25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  <a:lumOff val="1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r>
              <a:rPr lang="hr-HR" sz="2500" dirty="0">
                <a:solidFill>
                  <a:prstClr val="white">
                    <a:lumMod val="85000"/>
                    <a:lumOff val="15000"/>
                  </a:prstClr>
                </a:solidFill>
                <a:latin typeface="Century Gothic" panose="020B0502020202020204"/>
              </a:rPr>
              <a:t>*može se odobriti samo jednom, za jednu školsku godinu</a:t>
            </a:r>
            <a:endParaRPr lang="hr-HR" sz="2500" dirty="0">
              <a:solidFill>
                <a:prstClr val="white">
                  <a:lumMod val="85000"/>
                  <a:lumOff val="15000"/>
                </a:prstClr>
              </a:solidFill>
              <a:latin typeface="Century Gothic" panose="020B0502020202020204"/>
            </a:endParaRPr>
          </a:p>
          <a:p>
            <a:r>
              <a:rPr lang="hr-HR" sz="2500" dirty="0">
                <a:solidFill>
                  <a:prstClr val="white">
                    <a:lumMod val="85000"/>
                    <a:lumOff val="15000"/>
                  </a:prstClr>
                </a:solidFill>
                <a:latin typeface="Century Gothic" panose="020B0502020202020204"/>
              </a:rPr>
              <a:t>*uzima se u obzir mišljenje roditelja, odgojitelja i stručnog tima vrtića</a:t>
            </a:r>
            <a:endParaRPr lang="en-US" sz="25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64056" y="545855"/>
            <a:ext cx="5424640" cy="766110"/>
          </a:xfrm>
        </p:spPr>
        <p:txBody>
          <a:bodyPr>
            <a:normAutofit/>
          </a:bodyPr>
          <a:lstStyle/>
          <a:p>
            <a:r>
              <a:rPr lang="hr-HR" sz="3500" b="1" dirty="0">
                <a:solidFill>
                  <a:srgbClr val="92D050"/>
                </a:solidFill>
              </a:rPr>
              <a:t>Proces upisa u 1. razred</a:t>
            </a:r>
            <a:endParaRPr lang="en-US" sz="3500" b="1" dirty="0">
              <a:solidFill>
                <a:srgbClr val="92D050"/>
              </a:solidFill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2087217" y="1374116"/>
            <a:ext cx="9269896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500" dirty="0"/>
              <a:t>1.Elektronički upisi, putem poveznice ( rok 31.03. tekuće godine)</a:t>
            </a:r>
            <a:endParaRPr lang="hr-HR" sz="2500" dirty="0"/>
          </a:p>
          <a:p>
            <a:r>
              <a:rPr lang="hr-HR" sz="2500" dirty="0"/>
              <a:t>2.Utvrđivanje psihofizičke spremnosti djeteta: </a:t>
            </a:r>
            <a:endParaRPr lang="hr-HR" sz="2500" dirty="0"/>
          </a:p>
          <a:p>
            <a:r>
              <a:rPr lang="hr-HR" sz="2500" dirty="0"/>
              <a:t>  -liječnik Školske medicine (dr. Daniela </a:t>
            </a:r>
            <a:r>
              <a:rPr lang="hr-HR" sz="2500" dirty="0" err="1"/>
              <a:t>Beaković</a:t>
            </a:r>
            <a:r>
              <a:rPr lang="hr-HR" sz="2500" dirty="0"/>
              <a:t> - fizički pregled djeteta, pregled vida, težina, visina, cijepljenje)</a:t>
            </a:r>
            <a:endParaRPr lang="hr-HR" sz="2500" dirty="0"/>
          </a:p>
          <a:p>
            <a:r>
              <a:rPr lang="hr-HR" sz="2500" dirty="0"/>
              <a:t>  -Stručni tim škole- pedagog, psiholog, liječnica školske medicine</a:t>
            </a:r>
            <a:endParaRPr lang="hr-HR" sz="2500" dirty="0"/>
          </a:p>
          <a:p>
            <a:r>
              <a:rPr lang="hr-HR" sz="2500" dirty="0"/>
              <a:t>      *Radni listovi</a:t>
            </a:r>
            <a:endParaRPr lang="hr-HR" sz="2500" dirty="0"/>
          </a:p>
          <a:p>
            <a:r>
              <a:rPr lang="hr-HR" sz="2500" dirty="0"/>
              <a:t>      *Glasovna analiza i sinteza, poznavanje boja</a:t>
            </a:r>
            <a:endParaRPr lang="hr-HR" sz="2500" dirty="0"/>
          </a:p>
          <a:p>
            <a:r>
              <a:rPr lang="hr-HR" sz="2500" dirty="0"/>
              <a:t>      *Ponašanje djeteta (odvajanje, suradljivost, ustrajnost, razumijevanje grupnih uputa, usmjeravanje i zadržavanje pažnje</a:t>
            </a:r>
            <a:endParaRPr lang="hr-HR" sz="2500" dirty="0"/>
          </a:p>
          <a:p>
            <a:r>
              <a:rPr lang="hr-HR" sz="2500" dirty="0"/>
              <a:t>      *Testiranje (krajem travnja+ povratne informacije prema dogovoru)</a:t>
            </a:r>
            <a:endParaRPr lang="hr-HR" sz="2500" dirty="0"/>
          </a:p>
          <a:p>
            <a:endParaRPr lang="hr-HR" sz="2500" dirty="0"/>
          </a:p>
          <a:p>
            <a:endParaRPr lang="hr-HR" dirty="0"/>
          </a:p>
          <a:p>
            <a:r>
              <a:rPr lang="hr-HR" dirty="0"/>
              <a:t> 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drap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zervirano mjesto za sadržaj 5" descr="grafika grafikona"/>
          <p:cNvGraphicFramePr>
            <a:graphicFrameLocks noGrp="1"/>
          </p:cNvGraphicFramePr>
          <p:nvPr>
            <p:ph idx="1"/>
          </p:nvPr>
        </p:nvGraphicFramePr>
        <p:xfrm>
          <a:off x="3128163" y="824247"/>
          <a:ext cx="4756879" cy="4924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8109678" y="1109448"/>
            <a:ext cx="3867462" cy="2123658"/>
          </a:xfrm>
          <a:prstGeom prst="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b="1" dirty="0"/>
              <a:t>O</a:t>
            </a:r>
            <a:r>
              <a:rPr lang="hr-HR" sz="2200" b="1" dirty="0" err="1"/>
              <a:t>ptimalan</a:t>
            </a:r>
            <a:r>
              <a:rPr lang="hr-HR" sz="2200" b="1" dirty="0"/>
              <a:t> stupanj razvijenosti različitih fizičkih i psihičkih funkcija </a:t>
            </a:r>
            <a:r>
              <a:rPr lang="hr-HR" sz="2200" dirty="0"/>
              <a:t>djeteta koje će mu omogućiti svladavanje nastavnog plana i programa</a:t>
            </a:r>
            <a:endParaRPr lang="en-US" sz="2200" dirty="0"/>
          </a:p>
        </p:txBody>
      </p:sp>
      <p:sp>
        <p:nvSpPr>
          <p:cNvPr id="4" name="TekstniOkvir 3"/>
          <p:cNvSpPr txBox="1"/>
          <p:nvPr/>
        </p:nvSpPr>
        <p:spPr>
          <a:xfrm>
            <a:off x="599607" y="2511826"/>
            <a:ext cx="2528556" cy="2462213"/>
          </a:xfrm>
          <a:prstGeom prst="rect">
            <a:avLst/>
          </a:prstGeom>
          <a:noFill/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b="1" dirty="0"/>
              <a:t>K</a:t>
            </a:r>
            <a:r>
              <a:rPr lang="hr-HR" sz="2200" b="1" dirty="0" err="1"/>
              <a:t>ombinacija</a:t>
            </a:r>
            <a:r>
              <a:rPr lang="hr-HR" sz="2200" b="1" dirty="0"/>
              <a:t> cjelokupne razvojne zrelosti</a:t>
            </a:r>
            <a:r>
              <a:rPr lang="en-GB" sz="2200" b="1" dirty="0"/>
              <a:t> </a:t>
            </a:r>
            <a:r>
              <a:rPr lang="en-GB" sz="2200" dirty="0" err="1"/>
              <a:t>i</a:t>
            </a:r>
            <a:r>
              <a:rPr lang="hr-HR" sz="2200" dirty="0"/>
              <a:t> zbir svih odgojnih utjecaja kojima je dijete bilo izloženo</a:t>
            </a:r>
            <a:endParaRPr lang="hr-HR" sz="2200" dirty="0"/>
          </a:p>
        </p:txBody>
      </p:sp>
      <p:sp>
        <p:nvSpPr>
          <p:cNvPr id="5" name="TekstniOkvir 4"/>
          <p:cNvSpPr txBox="1"/>
          <p:nvPr/>
        </p:nvSpPr>
        <p:spPr>
          <a:xfrm>
            <a:off x="7585239" y="5078851"/>
            <a:ext cx="3612414" cy="1446550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b="1" dirty="0"/>
              <a:t>O</a:t>
            </a:r>
            <a:r>
              <a:rPr lang="hr-HR" sz="2200" b="1" dirty="0" err="1"/>
              <a:t>buhvaća</a:t>
            </a:r>
            <a:r>
              <a:rPr lang="hr-HR" sz="2200" b="1" dirty="0"/>
              <a:t> tjelesnu, intelektualnu, emocionalnu i socijalnu zrelost</a:t>
            </a:r>
            <a:endParaRPr lang="en-US" sz="2200" dirty="0"/>
          </a:p>
        </p:txBody>
      </p:sp>
      <p:cxnSp>
        <p:nvCxnSpPr>
          <p:cNvPr id="8" name="Poveznik: kutno 7"/>
          <p:cNvCxnSpPr/>
          <p:nvPr/>
        </p:nvCxnSpPr>
        <p:spPr>
          <a:xfrm>
            <a:off x="6580575" y="5336498"/>
            <a:ext cx="1004664" cy="52465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Poveznik: kutno 15"/>
          <p:cNvCxnSpPr/>
          <p:nvPr/>
        </p:nvCxnSpPr>
        <p:spPr>
          <a:xfrm flipV="1">
            <a:off x="7082907" y="1379095"/>
            <a:ext cx="1026771" cy="46901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oveznik: kutno 19"/>
          <p:cNvCxnSpPr/>
          <p:nvPr/>
        </p:nvCxnSpPr>
        <p:spPr>
          <a:xfrm rot="16200000" flipV="1">
            <a:off x="2758823" y="3352383"/>
            <a:ext cx="1283111" cy="544429"/>
          </a:xfrm>
          <a:prstGeom prst="bentConnector3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Pravokutnik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/>
          </a:p>
        </p:txBody>
      </p:sp>
      <p:pic>
        <p:nvPicPr>
          <p:cNvPr id="5" name="Slika 4" descr="svijetle točke"/>
          <p:cNvPicPr>
            <a:picLocks noChangeAspect="1"/>
          </p:cNvPicPr>
          <p:nvPr/>
        </p:nvPicPr>
        <p:blipFill rotWithShape="1">
          <a:blip r:embed="rId1" cstate="print">
            <a:alphaModFix amt="4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60354" y="-59157"/>
            <a:ext cx="12192000" cy="6857990"/>
          </a:xfrm>
          <a:prstGeom prst="rect">
            <a:avLst/>
          </a:prstGeom>
        </p:spPr>
      </p:pic>
      <p:grpSp>
        <p:nvGrpSpPr>
          <p:cNvPr id="12" name="Grupa 11"/>
          <p:cNvGrpSpPr>
            <a:grpSpLocks noGrp="1" noRot="1" noChangeAspect="1" noMove="1" noResize="1" noUngrp="1"/>
          </p:cNvGrpSpPr>
          <p:nvPr/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13" name="Prostoručni oblik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Prostoručni oblik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Prostoručni oblik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Prostoručni oblik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Prostoručni oblik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Prostoručni oblik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Prostoručni oblik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Prostoručni oblik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Prostoručni oblik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Prostoručni oblik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Prostoručni oblik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Prostoručni oblik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26" name="Grupa 25"/>
          <p:cNvGrpSpPr>
            <a:grpSpLocks noGrp="1" noRot="1" noChangeAspect="1" noMove="1" noResize="1" noUngrp="1"/>
          </p:cNvGrpSpPr>
          <p:nvPr/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27" name="Prostoručni oblik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Prostoručni oblik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Prostoručni oblik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Prostoručni oblik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Prostoručni oblik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Prostoručni oblik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Prostoručni oblik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Prostoručni oblik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Prostoručni oblik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Prostoručni oblik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Prostoručni oblik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Prostoručni oblik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40" name="Pravokutnik 3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Prostoručni oblik 6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ekstniOkvir 8"/>
          <p:cNvSpPr txBox="1"/>
          <p:nvPr/>
        </p:nvSpPr>
        <p:spPr>
          <a:xfrm>
            <a:off x="5638800" y="271006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769735" y="135367"/>
            <a:ext cx="822849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500" dirty="0">
                <a:solidFill>
                  <a:schemeClr val="accent4">
                    <a:lumMod val="75000"/>
                  </a:schemeClr>
                </a:solidFill>
              </a:rPr>
              <a:t>Vještine potrebne za polazak u školu</a:t>
            </a:r>
            <a:endParaRPr lang="en-US" sz="35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1" name="TekstniOkvir 40"/>
          <p:cNvSpPr txBox="1"/>
          <p:nvPr/>
        </p:nvSpPr>
        <p:spPr>
          <a:xfrm>
            <a:off x="1556857" y="1007583"/>
            <a:ext cx="3526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000" dirty="0" err="1"/>
              <a:t>Predčitalačke</a:t>
            </a:r>
            <a:r>
              <a:rPr lang="hr-HR" sz="2000" dirty="0"/>
              <a:t> vještine</a:t>
            </a:r>
            <a:endParaRPr lang="en-US" sz="2000" dirty="0"/>
          </a:p>
        </p:txBody>
      </p:sp>
      <p:sp>
        <p:nvSpPr>
          <p:cNvPr id="43" name="TekstniOkvir 42"/>
          <p:cNvSpPr txBox="1"/>
          <p:nvPr/>
        </p:nvSpPr>
        <p:spPr>
          <a:xfrm>
            <a:off x="5652867" y="1217224"/>
            <a:ext cx="3979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000" dirty="0" err="1"/>
              <a:t>Predmatematičke</a:t>
            </a:r>
            <a:r>
              <a:rPr lang="hr-HR" sz="2000" dirty="0"/>
              <a:t> vještine</a:t>
            </a:r>
            <a:endParaRPr lang="en-US" sz="2000" dirty="0"/>
          </a:p>
        </p:txBody>
      </p:sp>
      <p:sp>
        <p:nvSpPr>
          <p:cNvPr id="44" name="TekstniOkvir 43"/>
          <p:cNvSpPr txBox="1"/>
          <p:nvPr/>
        </p:nvSpPr>
        <p:spPr>
          <a:xfrm>
            <a:off x="2449721" y="1943543"/>
            <a:ext cx="3706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000" dirty="0" err="1"/>
              <a:t>Grafomotoričke</a:t>
            </a:r>
            <a:r>
              <a:rPr lang="hr-HR" sz="2000" dirty="0"/>
              <a:t> vještine</a:t>
            </a:r>
            <a:endParaRPr lang="en-US" sz="2000" dirty="0"/>
          </a:p>
        </p:txBody>
      </p:sp>
      <p:sp>
        <p:nvSpPr>
          <p:cNvPr id="45" name="TekstniOkvir 44"/>
          <p:cNvSpPr txBox="1"/>
          <p:nvPr/>
        </p:nvSpPr>
        <p:spPr>
          <a:xfrm>
            <a:off x="7314509" y="2115413"/>
            <a:ext cx="4393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hr-HR" dirty="0" err="1"/>
              <a:t>Socio</a:t>
            </a:r>
            <a:r>
              <a:rPr lang="hr-HR" dirty="0"/>
              <a:t>-emocionalna zrelost</a:t>
            </a:r>
            <a:endParaRPr lang="en-US" dirty="0"/>
          </a:p>
        </p:txBody>
      </p:sp>
      <p:sp>
        <p:nvSpPr>
          <p:cNvPr id="46" name="TekstniOkvir 45"/>
          <p:cNvSpPr txBox="1"/>
          <p:nvPr/>
        </p:nvSpPr>
        <p:spPr>
          <a:xfrm>
            <a:off x="5378021" y="2936172"/>
            <a:ext cx="4679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000" dirty="0"/>
              <a:t>Govorno-jezični razvoj</a:t>
            </a:r>
            <a:endParaRPr lang="en-US" sz="2000" dirty="0"/>
          </a:p>
        </p:txBody>
      </p:sp>
      <p:sp>
        <p:nvSpPr>
          <p:cNvPr id="47" name="TekstniOkvir 46"/>
          <p:cNvSpPr txBox="1"/>
          <p:nvPr/>
        </p:nvSpPr>
        <p:spPr>
          <a:xfrm>
            <a:off x="1170728" y="3415353"/>
            <a:ext cx="48085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000" dirty="0"/>
              <a:t>Sposobnost zadržavanja pažnje</a:t>
            </a:r>
            <a:endParaRPr lang="en-US" sz="2000" dirty="0"/>
          </a:p>
        </p:txBody>
      </p:sp>
      <p:sp>
        <p:nvSpPr>
          <p:cNvPr id="48" name="TekstniOkvir 47"/>
          <p:cNvSpPr txBox="1"/>
          <p:nvPr/>
        </p:nvSpPr>
        <p:spPr>
          <a:xfrm>
            <a:off x="5195165" y="4363419"/>
            <a:ext cx="6779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000" dirty="0"/>
              <a:t>Razumijevanje prostornih i vremenski odnosa</a:t>
            </a:r>
            <a:endParaRPr lang="en-US" sz="2000" dirty="0"/>
          </a:p>
        </p:txBody>
      </p:sp>
      <p:sp>
        <p:nvSpPr>
          <p:cNvPr id="49" name="TekstniOkvir 48"/>
          <p:cNvSpPr txBox="1"/>
          <p:nvPr/>
        </p:nvSpPr>
        <p:spPr>
          <a:xfrm>
            <a:off x="3076566" y="5397382"/>
            <a:ext cx="5957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000" dirty="0"/>
              <a:t>Samostalnost i briga o sebi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/>
          <p:cNvSpPr txBox="1"/>
          <p:nvPr/>
        </p:nvSpPr>
        <p:spPr>
          <a:xfrm>
            <a:off x="1987826" y="304800"/>
            <a:ext cx="589721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5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Predčitalačke</a:t>
            </a:r>
            <a:r>
              <a:rPr lang="hr-HR" sz="35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vještine</a:t>
            </a:r>
            <a:endParaRPr lang="en-US" sz="35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1987826" y="887896"/>
            <a:ext cx="784528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300" dirty="0"/>
              <a:t>Je li potrebno znati pisati, čitati i računati?  </a:t>
            </a:r>
            <a:r>
              <a:rPr lang="hr-HR" sz="2300" b="1" dirty="0">
                <a:solidFill>
                  <a:srgbClr val="FFFF00"/>
                </a:solidFill>
              </a:rPr>
              <a:t>NE!</a:t>
            </a:r>
            <a:endParaRPr lang="hr-HR" sz="2300" b="1" dirty="0">
              <a:solidFill>
                <a:srgbClr val="FFFF00"/>
              </a:solidFill>
            </a:endParaRPr>
          </a:p>
          <a:p>
            <a:r>
              <a:rPr lang="hr-HR" sz="2300" dirty="0"/>
              <a:t>Forsiranje može dovesti do suprotnog efekta i otpora.</a:t>
            </a:r>
            <a:endParaRPr lang="en-US" sz="2300" dirty="0"/>
          </a:p>
        </p:txBody>
      </p:sp>
      <p:sp>
        <p:nvSpPr>
          <p:cNvPr id="8" name="TekstniOkvir 7"/>
          <p:cNvSpPr txBox="1"/>
          <p:nvPr/>
        </p:nvSpPr>
        <p:spPr>
          <a:xfrm>
            <a:off x="1921565" y="2408583"/>
            <a:ext cx="78320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r-HR" sz="2000" dirty="0"/>
              <a:t>Glasovna analiza- rastavljanje riječi na glasove(</a:t>
            </a:r>
            <a:r>
              <a:rPr lang="hr-HR" sz="2000" b="1" dirty="0">
                <a:solidFill>
                  <a:srgbClr val="FFFF00"/>
                </a:solidFill>
              </a:rPr>
              <a:t>Z-E-C</a:t>
            </a:r>
            <a:r>
              <a:rPr lang="hr-HR" sz="2000" dirty="0"/>
              <a:t>)</a:t>
            </a:r>
            <a:endParaRPr lang="hr-HR" sz="2000" dirty="0"/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Glasovna sinteza ( sastavljanje glasova u riječ </a:t>
            </a:r>
            <a:r>
              <a:rPr lang="hr-HR" sz="2000" b="1" dirty="0">
                <a:solidFill>
                  <a:srgbClr val="FFFF00"/>
                </a:solidFill>
              </a:rPr>
              <a:t>A-U-T-O</a:t>
            </a:r>
            <a:r>
              <a:rPr lang="hr-HR" sz="2000" dirty="0"/>
              <a:t> je </a:t>
            </a:r>
            <a:r>
              <a:rPr lang="hr-HR" sz="2000" b="1" dirty="0">
                <a:solidFill>
                  <a:srgbClr val="FFFF00"/>
                </a:solidFill>
              </a:rPr>
              <a:t>AUTO</a:t>
            </a:r>
            <a:r>
              <a:rPr lang="hr-HR" sz="2000" dirty="0"/>
              <a:t>)</a:t>
            </a:r>
            <a:endParaRPr lang="hr-HR" sz="2000" dirty="0"/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Prepoznavanje prvog (</a:t>
            </a:r>
            <a:r>
              <a:rPr lang="hr-HR" sz="2000" dirty="0">
                <a:solidFill>
                  <a:srgbClr val="FF0000"/>
                </a:solidFill>
              </a:rPr>
              <a:t>A</a:t>
            </a:r>
            <a:r>
              <a:rPr lang="hr-HR" sz="2000" dirty="0"/>
              <a:t>VION) i posljednjeg glasa (AVIO</a:t>
            </a:r>
            <a:r>
              <a:rPr lang="hr-HR" sz="2000" dirty="0">
                <a:solidFill>
                  <a:srgbClr val="FF0000"/>
                </a:solidFill>
              </a:rPr>
              <a:t>N)</a:t>
            </a:r>
            <a:endParaRPr lang="hr-HR" sz="20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Imenovanje riječi koje počinju na određen glas</a:t>
            </a:r>
            <a:endParaRPr lang="hr-HR" sz="2000" dirty="0"/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Prepoznavanje nekih slova abecede</a:t>
            </a:r>
            <a:endParaRPr lang="hr-HR" sz="2000" dirty="0"/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Pravilno izgovaranje glasova</a:t>
            </a:r>
            <a:endParaRPr lang="hr-HR" sz="2000" dirty="0"/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Shvaćanje poruke pročitane priče</a:t>
            </a:r>
            <a:endParaRPr lang="hr-HR" sz="2000" dirty="0"/>
          </a:p>
        </p:txBody>
      </p:sp>
      <p:pic>
        <p:nvPicPr>
          <p:cNvPr id="3076" name="Picture 4" descr="Kids School Clipart Images – Browse 133,175 Stock Photos, Vectors, and  Video | Adobe Stock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116" y="4016221"/>
            <a:ext cx="4062578" cy="2645060"/>
          </a:xfrm>
          <a:prstGeom prst="rect">
            <a:avLst/>
          </a:prstGeom>
          <a:noFill/>
          <a:effectLst>
            <a:outerShdw blurRad="203200" dist="88900" dir="5400000" sx="94000" sy="94000" algn="ctr" rotWithShape="0">
              <a:srgbClr val="000000">
                <a:alpha val="80000"/>
              </a:srgbClr>
            </a:outerShdw>
            <a:reflection blurRad="342900" endPos="5000" dist="190500" dir="5400000" sy="-100000" algn="bl" rotWithShape="0"/>
            <a:softEdge rad="2159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1682044" y="624110"/>
            <a:ext cx="570089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Predmatematičke</a:t>
            </a:r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vještine</a:t>
            </a:r>
            <a:endParaRPr lang="en-US" sz="3600" b="1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1535289" y="2040467"/>
            <a:ext cx="5856112" cy="38707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Mehanički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brojati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 10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unaprijed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unatrag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Povezivanje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količine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brojem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(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npr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5 = 5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autića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Računanje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uz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pomoć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prstića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ili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predmeta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imaš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šest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bombona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Marko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daje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još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dva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Koliko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sada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imaš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bonbona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?)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Prepoznavanje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imenovanje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brojki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Imenovanje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osnovnih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geometrijskih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oblika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r-H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krug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kvadrat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trokut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pravokutnik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Snalaženje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pojmovima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više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manje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manji-veći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niši-viši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deblji-tanji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lakši-teži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oduzmi-dodaj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…)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charset="2"/>
              <a:buChar char="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102" name="Picture 6" descr="Happy Kids Numbers Blocks Stock Vector (Royalty Free) 318739454 |  Shutterstock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55" r="-2" b="-2"/>
          <a:stretch>
            <a:fillRect/>
          </a:stretch>
        </p:blipFill>
        <p:spPr bwMode="auto">
          <a:xfrm rot="20563240">
            <a:off x="7736146" y="624111"/>
            <a:ext cx="3768466" cy="2627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Free Vector | Counting numbers with kids on ballo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5353"/>
          <a:stretch>
            <a:fillRect/>
          </a:stretch>
        </p:blipFill>
        <p:spPr bwMode="auto">
          <a:xfrm rot="909643">
            <a:off x="7736146" y="3416024"/>
            <a:ext cx="3768466" cy="2627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2213811" y="433137"/>
            <a:ext cx="7447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 err="1">
                <a:solidFill>
                  <a:schemeClr val="accent3">
                    <a:lumMod val="75000"/>
                  </a:schemeClr>
                </a:solidFill>
              </a:rPr>
              <a:t>Grafomotoričke</a:t>
            </a:r>
            <a:r>
              <a:rPr lang="hr-HR" sz="3600" b="1" dirty="0">
                <a:solidFill>
                  <a:schemeClr val="accent3">
                    <a:lumMod val="75000"/>
                  </a:schemeClr>
                </a:solidFill>
              </a:rPr>
              <a:t> vještine</a:t>
            </a:r>
            <a:endParaRPr lang="en-US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1997238" y="1334279"/>
            <a:ext cx="8169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Fina motorika – pravilno držanje pribora za jelo, čišćenje prosute hrane, otvaranje i zatvaranje čepova boce, otkopčavanje i zakopčavanje dugmadi i patenta, vezivanje cipela…</a:t>
            </a:r>
            <a:endParaRPr lang="hr-HR" dirty="0"/>
          </a:p>
          <a:p>
            <a:endParaRPr lang="en-US" dirty="0"/>
          </a:p>
        </p:txBody>
      </p:sp>
      <p:sp>
        <p:nvSpPr>
          <p:cNvPr id="6" name="TekstniOkvir 5"/>
          <p:cNvSpPr txBox="1"/>
          <p:nvPr/>
        </p:nvSpPr>
        <p:spPr>
          <a:xfrm>
            <a:off x="2027317" y="2816116"/>
            <a:ext cx="629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Precrtavanje geometrijskih likova</a:t>
            </a:r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2009272" y="2208866"/>
            <a:ext cx="468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Pravilno držanje olovke, bojica, kista</a:t>
            </a:r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2009272" y="2515053"/>
            <a:ext cx="5534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Adekvatan pritisak olovke na papir</a:t>
            </a:r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2009272" y="3148356"/>
            <a:ext cx="5739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Povlačenje ravnih, kružnih i valovitih linija</a:t>
            </a:r>
            <a:endParaRPr lang="hr-HR" dirty="0"/>
          </a:p>
        </p:txBody>
      </p:sp>
      <p:sp>
        <p:nvSpPr>
          <p:cNvPr id="10" name="TekstniOkvir 9"/>
          <p:cNvSpPr txBox="1"/>
          <p:nvPr/>
        </p:nvSpPr>
        <p:spPr>
          <a:xfrm>
            <a:off x="2027317" y="3517688"/>
            <a:ext cx="5137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Bojanje unutar linija</a:t>
            </a:r>
            <a:endParaRPr lang="hr-HR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2009272" y="3886441"/>
            <a:ext cx="4295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Pisanje vlastitog imena</a:t>
            </a:r>
            <a:endParaRPr lang="hr-HR" dirty="0"/>
          </a:p>
        </p:txBody>
      </p:sp>
      <p:sp>
        <p:nvSpPr>
          <p:cNvPr id="12" name="TekstniOkvir 11"/>
          <p:cNvSpPr txBox="1"/>
          <p:nvPr/>
        </p:nvSpPr>
        <p:spPr>
          <a:xfrm>
            <a:off x="2027317" y="4255773"/>
            <a:ext cx="5642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Povlačenje crte po uzorku ( od točke do točke od crte do crte)</a:t>
            </a:r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2027317" y="5523721"/>
            <a:ext cx="5005135" cy="382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Crtanje prepoznatljivih crteža</a:t>
            </a:r>
            <a:endParaRPr lang="hr-HR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2027317" y="4823735"/>
            <a:ext cx="4535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Sposobnost orijentacije na papiru</a:t>
            </a:r>
            <a:endParaRPr lang="hr-HR" dirty="0"/>
          </a:p>
        </p:txBody>
      </p:sp>
      <p:sp>
        <p:nvSpPr>
          <p:cNvPr id="15" name="TekstniOkvir 14"/>
          <p:cNvSpPr txBox="1"/>
          <p:nvPr/>
        </p:nvSpPr>
        <p:spPr>
          <a:xfrm>
            <a:off x="2027317" y="5172931"/>
            <a:ext cx="4054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Rezanje sa škarama</a:t>
            </a:r>
            <a:endParaRPr lang="hr-HR" dirty="0"/>
          </a:p>
        </p:txBody>
      </p:sp>
      <p:pic>
        <p:nvPicPr>
          <p:cNvPr id="1026" name="Picture 2" descr="ZanyStudio.com - apps for kids, parents and teacher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1653">
            <a:off x="7995642" y="2664989"/>
            <a:ext cx="1874784" cy="187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oy tying shoes Stock Vector Images - Alam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02"/>
          <a:stretch>
            <a:fillRect/>
          </a:stretch>
        </p:blipFill>
        <p:spPr bwMode="auto">
          <a:xfrm rot="20450635">
            <a:off x="9887602" y="778247"/>
            <a:ext cx="1676400" cy="2544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ids Scissors Vector Art, Icons, and Graphics for Free Downloa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1" t="2563" r="5757" b="1"/>
          <a:stretch>
            <a:fillRect/>
          </a:stretch>
        </p:blipFill>
        <p:spPr bwMode="auto">
          <a:xfrm rot="20481637">
            <a:off x="6997404" y="4726025"/>
            <a:ext cx="2153652" cy="182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1973766" y="713678"/>
            <a:ext cx="6322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 err="1">
                <a:solidFill>
                  <a:srgbClr val="00B050"/>
                </a:solidFill>
              </a:rPr>
              <a:t>Socio</a:t>
            </a:r>
            <a:r>
              <a:rPr lang="hr-HR" sz="3600" b="1" dirty="0">
                <a:solidFill>
                  <a:srgbClr val="00B050"/>
                </a:solidFill>
              </a:rPr>
              <a:t>-emocionalna zrelost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1973767" y="1605776"/>
            <a:ext cx="6077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Emocionalna stabilnost i sposobnost samokontrole</a:t>
            </a:r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Na prihvatljiv način reagira na uskraćivanje želje</a:t>
            </a:r>
            <a:endParaRPr lang="en-US" dirty="0"/>
          </a:p>
        </p:txBody>
      </p:sp>
      <p:sp>
        <p:nvSpPr>
          <p:cNvPr id="6" name="TekstniOkvir 5"/>
          <p:cNvSpPr txBox="1"/>
          <p:nvPr/>
        </p:nvSpPr>
        <p:spPr>
          <a:xfrm>
            <a:off x="1973767" y="2223558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Može se nositi sa frustracijom i ljutnjom</a:t>
            </a:r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Veseli se uspjehu a može podnijeti neuspjeh</a:t>
            </a:r>
            <a:endParaRPr lang="en-US" dirty="0"/>
          </a:p>
        </p:txBody>
      </p:sp>
      <p:sp>
        <p:nvSpPr>
          <p:cNvPr id="7" name="TekstniOkvir 6"/>
          <p:cNvSpPr txBox="1"/>
          <p:nvPr/>
        </p:nvSpPr>
        <p:spPr>
          <a:xfrm>
            <a:off x="1973765" y="2838217"/>
            <a:ext cx="5486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Strahovi ga ne sprječavaju u svakodnevnom funkcioniranju</a:t>
            </a:r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Ima pozitivnu sliku o sebi</a:t>
            </a:r>
            <a:endParaRPr lang="en-US" dirty="0"/>
          </a:p>
        </p:txBody>
      </p:sp>
      <p:sp>
        <p:nvSpPr>
          <p:cNvPr id="8" name="TekstniOkvir 7"/>
          <p:cNvSpPr txBox="1"/>
          <p:nvPr/>
        </p:nvSpPr>
        <p:spPr>
          <a:xfrm>
            <a:off x="1973764" y="3698666"/>
            <a:ext cx="6501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Završava ono što je započeo</a:t>
            </a:r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Suradljivost i pomoć drugima</a:t>
            </a:r>
            <a:endParaRPr lang="en-US" dirty="0"/>
          </a:p>
        </p:txBody>
      </p:sp>
      <p:sp>
        <p:nvSpPr>
          <p:cNvPr id="9" name="TekstniOkvir 8"/>
          <p:cNvSpPr txBox="1"/>
          <p:nvPr/>
        </p:nvSpPr>
        <p:spPr>
          <a:xfrm>
            <a:off x="1973766" y="4328894"/>
            <a:ext cx="49511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Poštuje pravila igre</a:t>
            </a:r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Pokazuje suosjećanje prema drugima</a:t>
            </a:r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Odvajanje od roditelja</a:t>
            </a:r>
            <a:endParaRPr lang="en-US" dirty="0"/>
          </a:p>
        </p:txBody>
      </p:sp>
      <p:pic>
        <p:nvPicPr>
          <p:cNvPr id="2050" name="Picture 2" descr="Emotions in Childhood — Department of Experimental Psychology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359">
            <a:off x="7913504" y="2135379"/>
            <a:ext cx="2826201" cy="282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Pramen">
  <a:themeElements>
    <a:clrScheme name="Crveno-ljubičasta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07C3E52-A0B1-49C0-88BD-66B715EE8BB7}">
  <ds:schemaRefs/>
</ds:datastoreItem>
</file>

<file path=customXml/itemProps2.xml><?xml version="1.0" encoding="utf-8"?>
<ds:datastoreItem xmlns:ds="http://schemas.openxmlformats.org/officeDocument/2006/customXml" ds:itemID="{D575CB40-8686-4C48-810A-C2974D3D36AC}">
  <ds:schemaRefs/>
</ds:datastoreItem>
</file>

<file path=customXml/itemProps3.xml><?xml version="1.0" encoding="utf-8"?>
<ds:datastoreItem xmlns:ds="http://schemas.openxmlformats.org/officeDocument/2006/customXml" ds:itemID="{CCB8F5F2-61AB-4CE6-A5E3-F34B87B0EE4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4744</Words>
  <Application>WPS Presentation</Application>
  <PresentationFormat>Široki zaslon</PresentationFormat>
  <Paragraphs>179</Paragraphs>
  <Slides>15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SimSun</vt:lpstr>
      <vt:lpstr>Wingdings</vt:lpstr>
      <vt:lpstr>Wingdings 3</vt:lpstr>
      <vt:lpstr>Arial</vt:lpstr>
      <vt:lpstr>Walbaum Display</vt:lpstr>
      <vt:lpstr>Segoe Print</vt:lpstr>
      <vt:lpstr>Century Gothic</vt:lpstr>
      <vt:lpstr>Microsoft YaHei</vt:lpstr>
      <vt:lpstr>Arial Unicode MS</vt:lpstr>
      <vt:lpstr>Calibri</vt:lpstr>
      <vt:lpstr>Pramen</vt:lpstr>
      <vt:lpstr>PRIPREMA, POZOR, SAD! </vt:lpstr>
      <vt:lpstr>Zakonski okvir      </vt:lpstr>
      <vt:lpstr>Proces upisa u 1. razred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Želimo li da dijete nauči odgovornost u školi, moramo mu omogućiti sljedeće lekcije:</vt:lpstr>
      <vt:lpstr>Za kraj…..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PRIPREMA, POZOR, SAD! </dc:title>
  <dc:creator>Daan Širola</dc:creator>
  <cp:lastModifiedBy>Ravnateljica</cp:lastModifiedBy>
  <cp:revision>5</cp:revision>
  <dcterms:created xsi:type="dcterms:W3CDTF">2024-11-25T14:22:00Z</dcterms:created>
  <dcterms:modified xsi:type="dcterms:W3CDTF">2025-02-10T08:51:05Z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6F69116663C0400B87868BB2E0CF2C42_13</vt:lpwstr>
  </property>
  <property fmtid="{D5CDD505-2E9C-101B-9397-08002B2CF9AE}" pid="3" name="KSOProductBuildVer">
    <vt:lpwstr>1033-12.2.0.19805</vt:lpwstr>
  </property>
</Properties>
</file>